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8d0b4f4ef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8d0b4f4ef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8d0b4f4ef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8d0b4f4e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8d0b4f4ef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8d0b4f4ef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8d0b4f4ef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8d0b4f4ef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8d0b4f4e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8d0b4f4e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8d0b4f4ef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8d0b4f4e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8d0b4f4ef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8d0b4f4ef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8d0b4f4ef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8d0b4f4ef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8d0b4f4ef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8d0b4f4ef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8d0b4f4ef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8d0b4f4ef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8d0b4f4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8d0b4f4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8d0b4f4ef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38d0b4f4ef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8d0b4f4ef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8d0b4f4ef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8d0b4f4ef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38d0b4f4ef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8d0b4f4ef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38d0b4f4ef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8d0b4f4ef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38d0b4f4ef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8d0b4f4ef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8d0b4f4ef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8d0b4f4ef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8d0b4f4ef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8d0b4f4ef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38d0b4f4ef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8d0b4f4ef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8d0b4f4ef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8d0b4f4e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8d0b4f4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8d0b4f4e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8d0b4f4e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8d0b4f4e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8d0b4f4e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8d0b4f4e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8d0b4f4e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8d0b4f4e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8d0b4f4e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8d0b4f4e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8d0b4f4e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8d0b4f4ef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8d0b4f4e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hyperlink" Target="https://www.brainbashers.com/queens.asp?size=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hyperlink" Target="https://www.mathsisfun.com/games/towerofhanoi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5" Type="http://schemas.openxmlformats.org/officeDocument/2006/relationships/hyperlink" Target="https://murhafsousli.github.io/8puzzle/#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m.dongascience.com/news.php?idx=67838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triviaz.net/blog:easy_random_forest" TargetMode="External"/><Relationship Id="rId10" Type="http://schemas.openxmlformats.org/officeDocument/2006/relationships/hyperlink" Target="https://www.aitimes.com/news/articleView.html?idxno=119328" TargetMode="External"/><Relationship Id="rId13" Type="http://schemas.openxmlformats.org/officeDocument/2006/relationships/hyperlink" Target="https://medium.com/@hugmanskj/transformer%EC%9D%98-%ED%81%B0-%EA%B7%B8%EB%A6%BC-%EC%9D%B4%ED%95%B4-%EA%B8%B0%EC%88%A0%EC%A0%81-%EB%B3%B5%EC%9E%A1%ED%95%A8-%EC%97%86%EC%9D%B4-%ED%95%B5%EC%8B%AC-%EC%95%84%EC%9D%B4%EB%94%94%EC%96%B4-%ED%8C%8C%EC%95%85%ED%95%98%EA%B8%B0-5e182a40459d" TargetMode="External"/><Relationship Id="rId12" Type="http://schemas.openxmlformats.org/officeDocument/2006/relationships/hyperlink" Target="https://tech.kakao.com/posts/452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hyperlink" Target="https://playground.tensorflow.org/#activation=tanh&amp;batchSize=10&amp;dataset=circle&amp;regDataset=reg-plane&amp;learningRate=0.03&amp;regularizationRate=0&amp;noise=0&amp;networkShape=4,2&amp;seed=0.5259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5" Type="http://schemas.openxmlformats.org/officeDocument/2006/relationships/hyperlink" Target="https://web.njit.edu/~ronkowit/eliza.html" TargetMode="External"/><Relationship Id="rId14" Type="http://schemas.openxmlformats.org/officeDocument/2006/relationships/hyperlink" Target="https://blog-ko.superb-ai.com/what-is-the-transformer-model/" TargetMode="External"/><Relationship Id="rId16" Type="http://schemas.openxmlformats.org/officeDocument/2006/relationships/hyperlink" Target="https://www.youtube.com/watch?v=KF6sLCeBj0s" TargetMode="External"/><Relationship Id="rId5" Type="http://schemas.openxmlformats.org/officeDocument/2006/relationships/hyperlink" Target="https://www.aitimes.com/news/articleView.html?idxno=159449" TargetMode="External"/><Relationship Id="rId6" Type="http://schemas.openxmlformats.org/officeDocument/2006/relationships/hyperlink" Target="https://www.aitimes.com/news/articleView.html?idxno=168799" TargetMode="External"/><Relationship Id="rId7" Type="http://schemas.openxmlformats.org/officeDocument/2006/relationships/hyperlink" Target="https://mlu-explain.github.io/decision-tree/" TargetMode="External"/><Relationship Id="rId8" Type="http://schemas.openxmlformats.org/officeDocument/2006/relationships/hyperlink" Target="https://xnought.github.io/backprop-explaine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인공지능 기술의 역사와 탐색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김성훈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다. 단순한 탐색 문제</a:t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4415812" y="451495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초기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7093452" y="451495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목표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235" y="1097283"/>
            <a:ext cx="31115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1404821" y="1346599"/>
            <a:ext cx="1152000" cy="369300"/>
          </a:xfrm>
          <a:prstGeom prst="rect">
            <a:avLst/>
          </a:prstGeom>
          <a:solidFill>
            <a:srgbClr val="9B94B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4-퀸즈</a:t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959217" y="2027756"/>
            <a:ext cx="2376300" cy="230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체스에서 퀸을 한 번 움직일 때 좌우, 상하, 대각선 모든 방향으로 이동할 수 있다.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4-퀸은 이러한 체스 퀸 4개가 서로를 공격하지 않도록 4X4크기의 체스 판에 배치하는 게임을 말한다.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8856" y="2310990"/>
            <a:ext cx="1806079" cy="177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4055" y="2330634"/>
            <a:ext cx="1806079" cy="177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3839300" y="1331150"/>
            <a:ext cx="43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hlinkClick r:id="rId6"/>
              </a:rPr>
              <a:t>https://www.brainbashers.com/queens.asp?size=4</a:t>
            </a:r>
            <a:r>
              <a:rPr lang="ko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다. 단순한 탐색 문제</a:t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4211960" y="433010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초기상태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6732240" y="433010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목표상태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16" y="1017733"/>
            <a:ext cx="3263900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199" y="2529901"/>
            <a:ext cx="2828993" cy="134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5956" y="2529897"/>
            <a:ext cx="2828993" cy="1348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3468100" y="1113675"/>
            <a:ext cx="48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hlinkClick r:id="rId6"/>
              </a:rPr>
              <a:t>https://www.mathsisfun.com/games/towerofhanoi.html</a:t>
            </a:r>
            <a:r>
              <a:rPr lang="ko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다. 단순한 탐색 문제</a:t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4245099" y="443540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초기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6922740" y="443540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목표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522" y="1017733"/>
            <a:ext cx="31115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 b="2429" l="0" r="0" t="0"/>
          <a:stretch/>
        </p:blipFill>
        <p:spPr>
          <a:xfrm>
            <a:off x="4114428" y="2419177"/>
            <a:ext cx="183583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6716" y="2419177"/>
            <a:ext cx="1835830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1234108" y="1267049"/>
            <a:ext cx="1152000" cy="369300"/>
          </a:xfrm>
          <a:prstGeom prst="rect">
            <a:avLst/>
          </a:prstGeom>
          <a:solidFill>
            <a:srgbClr val="9B94B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틱택토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788504" y="1948206"/>
            <a:ext cx="2376300" cy="20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오목과 비슷한 게임으로, 가로 3칸, 세로 3칸의 보드에 두 명의 플레이어가 X 표시와 ◯ 표시를 번갈아 두어 X나 ◯를 가로, 세로 또는 대각선상에 먼저 놓는 사람이 이기는 게임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다. 단순한 탐색 문제</a:t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4054599" y="450760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초기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6732240" y="4507601"/>
            <a:ext cx="15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목표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22" y="1089933"/>
            <a:ext cx="31115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* 알고리즘" id="170" name="Google Shape;170;p26"/>
          <p:cNvPicPr preferRelativeResize="0"/>
          <p:nvPr/>
        </p:nvPicPr>
        <p:blipFill rotWithShape="1">
          <a:blip r:embed="rId4">
            <a:alphaModFix/>
          </a:blip>
          <a:srcRect b="14886" l="0" r="0" t="0"/>
          <a:stretch/>
        </p:blipFill>
        <p:spPr>
          <a:xfrm>
            <a:off x="3707904" y="2347361"/>
            <a:ext cx="4956379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3524250" y="1333500"/>
            <a:ext cx="45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hlinkClick r:id="rId5"/>
              </a:rPr>
              <a:t>https://murhafsousli.github.io/8puzzle/#/</a:t>
            </a:r>
            <a:r>
              <a:rPr lang="ko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라. 탐색으로 문제를 해결하려면 문제를 어떻게 표현해야 할까?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75" y="1331325"/>
            <a:ext cx="7550999" cy="29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라. 탐색으로 문제를 해결하려면 문제를 어떻게 표현해야 할까?</a:t>
            </a: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359554" y="1169050"/>
            <a:ext cx="473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문제 상태를 전환하는 행동을 </a:t>
            </a:r>
            <a:r>
              <a:rPr b="1" i="0" lang="ko" sz="1800" u="none" cap="none" strike="noStrike">
                <a:solidFill>
                  <a:srgbClr val="0000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컴퓨터가 처리할 수 있는 형식으로 표현</a:t>
            </a:r>
            <a:r>
              <a:rPr lang="ko" sz="1800">
                <a:latin typeface="Malgun Gothic"/>
                <a:ea typeface="Malgun Gothic"/>
                <a:cs typeface="Malgun Gothic"/>
                <a:sym typeface="Malgun Gothic"/>
              </a:rPr>
              <a:t>해야 한다.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432709" y="1966575"/>
            <a:ext cx="4090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ko" sz="1800" u="none" cap="none" strike="noStrike">
                <a:solidFill>
                  <a:srgbClr val="0000FF"/>
                </a:solidFill>
                <a:latin typeface="Malgun Gothic"/>
                <a:ea typeface="Malgun Gothic"/>
                <a:cs typeface="Malgun Gothic"/>
                <a:sym typeface="Malgun Gothic"/>
              </a:rPr>
              <a:t>탐색 트리</a:t>
            </a: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: 초기 상태에서 어떤 수행 작업을 수행하는지에 따라 </a:t>
            </a:r>
            <a:r>
              <a:rPr b="1" i="0" lang="ko" sz="1800" u="none" cap="none" strike="noStrike">
                <a:solidFill>
                  <a:srgbClr val="0000FF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문제가 서로 다른 상태로 확장되는 것</a:t>
            </a:r>
            <a:endParaRPr b="1" i="0" sz="1800" u="none" cap="none" strike="noStrike">
              <a:solidFill>
                <a:srgbClr val="0000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1203598"/>
            <a:ext cx="2396205" cy="3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7524327" y="1247450"/>
            <a:ext cx="10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초기상태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7524328" y="4371950"/>
            <a:ext cx="107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목표상태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라. 탐색으로 문제를 해결하려면 문제를 어떻게 표현해야 할까?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탐색으로 문제를 해결하기 위한 문제 표현 과정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단계 1 상태 정의: 상태를 정의하고, 그중에서 초기 상태와 목표 상태를 설정한다.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단계 2 간선 정의: 하나의 상태부터 그 다음 상태로 가기 위한 간선을 정의한다.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단계 3 탐색 트리 구성: 초기 상태부터 목표 상태까지 진행하면서 효율적으로 도달하기 위한 탐색 트리를 구성한다.</a:t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2736781" y="4626093"/>
            <a:ext cx="130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초기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5042234" y="4626093"/>
            <a:ext cx="130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목표 상태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A* 알고리즘" id="196" name="Google Shape;196;p29"/>
          <p:cNvPicPr preferRelativeResize="0"/>
          <p:nvPr/>
        </p:nvPicPr>
        <p:blipFill rotWithShape="1">
          <a:blip r:embed="rId3">
            <a:alphaModFix/>
          </a:blip>
          <a:srcRect b="14886" l="0" r="0" t="0"/>
          <a:stretch/>
        </p:blipFill>
        <p:spPr>
          <a:xfrm>
            <a:off x="2438276" y="2858900"/>
            <a:ext cx="4267450" cy="164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라. 탐색으로 문제를 해결하려면 문제를 어떻게 표현해야 할까?</a:t>
            </a:r>
            <a:endParaRPr/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1단계. 상태 정의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초기 상태: 어떤 상태에서도 시작할 수 있으므로 타일 하나를 정한다.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목표 상태: 도달하고자 하는 상태를 정의한다.</a:t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657" y="2722332"/>
            <a:ext cx="4869075" cy="16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라. 탐색으로 문제를 해결하려면 문제를 어떻게 표현해야 할까?</a:t>
            </a:r>
            <a:endParaRPr/>
          </a:p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2단계. </a:t>
            </a:r>
            <a:r>
              <a:rPr lang="ko"/>
              <a:t>간선 정의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실제 모든 숫자 타일의 이동을 간선으로 정의할 수 있지만, 다른 관점에서 생각하면 빈칸이 위, 아래, 오른쪽, 왼쪽으로 이동한다고 볼 수 있다.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따라서 빈칸의 이동 방향인 네 방향을 간선의 조건 혹은 행동으로 정의한다.</a:t>
            </a:r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238" y="2678700"/>
            <a:ext cx="467677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라. 탐색으로 문제를 해결하려면 문제를 어떻게 표현해야 할까?</a:t>
            </a:r>
            <a:endParaRPr/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311700" y="1152475"/>
            <a:ext cx="319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ko"/>
              <a:t>3단계. </a:t>
            </a:r>
            <a:r>
              <a:rPr lang="ko"/>
              <a:t>탐색 트리 구성</a:t>
            </a:r>
            <a:endParaRPr/>
          </a:p>
        </p:txBody>
      </p:sp>
      <p:grpSp>
        <p:nvGrpSpPr>
          <p:cNvPr id="217" name="Google Shape;217;p32"/>
          <p:cNvGrpSpPr/>
          <p:nvPr/>
        </p:nvGrpSpPr>
        <p:grpSpPr>
          <a:xfrm>
            <a:off x="2502725" y="1287250"/>
            <a:ext cx="6011850" cy="3513300"/>
            <a:chOff x="2502725" y="1287250"/>
            <a:chExt cx="6011850" cy="3513300"/>
          </a:xfrm>
        </p:grpSpPr>
        <p:pic>
          <p:nvPicPr>
            <p:cNvPr id="218" name="Google Shape;218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02725" y="1287250"/>
              <a:ext cx="6011850" cy="351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50950" y="1287250"/>
              <a:ext cx="1963625" cy="194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순서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인공지능 기술의 역사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문제해결(탐색)의 이해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"/>
              <a:t>탐색과 바둑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라. 탐색으로 문제를 해결하려면 문제를 어떻게 표현해야 할까?</a:t>
            </a:r>
            <a:endParaRPr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311700" y="1152475"/>
            <a:ext cx="360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틱택토 상태 공간과 탐색 트리</a:t>
            </a:r>
            <a:endParaRPr/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 b="16344" l="1768" r="53344" t="14547"/>
          <a:stretch/>
        </p:blipFill>
        <p:spPr>
          <a:xfrm>
            <a:off x="3730585" y="1017731"/>
            <a:ext cx="4680518" cy="405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마. 탐색 알고리즘</a:t>
            </a:r>
            <a:endParaRPr/>
          </a:p>
        </p:txBody>
      </p:sp>
      <p:sp>
        <p:nvSpPr>
          <p:cNvPr id="232" name="Google Shape;232;p34"/>
          <p:cNvSpPr/>
          <p:nvPr/>
        </p:nvSpPr>
        <p:spPr>
          <a:xfrm>
            <a:off x="422949" y="1558213"/>
            <a:ext cx="3789300" cy="1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컴퓨터의 빠른 계산 능력을 이용해 상태 공간 전체를 탐색하는 것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 rotWithShape="1">
          <a:blip r:embed="rId3">
            <a:alphaModFix/>
          </a:blip>
          <a:srcRect b="16621" l="28493" r="38846" t="26101"/>
          <a:stretch/>
        </p:blipFill>
        <p:spPr>
          <a:xfrm>
            <a:off x="4617422" y="897367"/>
            <a:ext cx="3941957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/>
          <p:nvPr/>
        </p:nvSpPr>
        <p:spPr>
          <a:xfrm>
            <a:off x="350158" y="1041383"/>
            <a:ext cx="386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1) 맹목적 탐색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75" y="2965263"/>
            <a:ext cx="4312622" cy="18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마. 탐색 알고리즘</a:t>
            </a:r>
            <a:endParaRPr/>
          </a:p>
        </p:txBody>
      </p:sp>
      <p:sp>
        <p:nvSpPr>
          <p:cNvPr id="241" name="Google Shape;241;p35"/>
          <p:cNvSpPr/>
          <p:nvPr/>
        </p:nvSpPr>
        <p:spPr>
          <a:xfrm>
            <a:off x="157925" y="1131600"/>
            <a:ext cx="3549900" cy="3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900" u="none" cap="none" strike="noStrike">
              <a:solidFill>
                <a:srgbClr val="000000"/>
              </a:solidFill>
            </a:endParaRPr>
          </a:p>
          <a:p>
            <a:pPr indent="-298450" lvl="0" marL="342900" marR="0" rtl="0" algn="just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lang="ko" sz="900"/>
              <a:t>휴리스틱</a:t>
            </a:r>
            <a:r>
              <a:rPr lang="ko" sz="900">
                <a:solidFill>
                  <a:schemeClr val="dk1"/>
                </a:solidFill>
              </a:rPr>
              <a:t>(heuristics)</a:t>
            </a:r>
            <a:r>
              <a:rPr lang="ko" sz="900"/>
              <a:t>: 어떤 문제 해결을 위해 알고 있는 경험적 지식</a:t>
            </a:r>
            <a:endParaRPr sz="900"/>
          </a:p>
          <a:p>
            <a:pPr indent="-298450" lvl="0" marL="342900" marR="0" rtl="0" algn="just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lang="ko" sz="900"/>
              <a:t>휴리스틱 값: 탐색을 할 상태를 선택할 때 목표 상태까지의 예상 비용을 추정하여 사용하는 값</a:t>
            </a:r>
            <a:endParaRPr i="0" sz="900" u="none" cap="none" strike="noStrike">
              <a:solidFill>
                <a:srgbClr val="000000"/>
              </a:solidFill>
            </a:endParaRPr>
          </a:p>
          <a:p>
            <a:pPr indent="-298450" lvl="0" marL="342900" marR="0" rtl="0" algn="just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i="0" lang="ko" sz="900" u="none" cap="none" strike="noStrike">
                <a:solidFill>
                  <a:srgbClr val="000000"/>
                </a:solidFill>
              </a:rPr>
              <a:t>휴리스틱 함수: 휴리스틱을 이용해 상태의 점수(</a:t>
            </a:r>
            <a:r>
              <a:rPr lang="ko" sz="900"/>
              <a:t>휴리스틱 값)</a:t>
            </a:r>
            <a:r>
              <a:rPr i="0" lang="ko" sz="900" u="none" cap="none" strike="noStrike">
                <a:solidFill>
                  <a:srgbClr val="000000"/>
                </a:solidFill>
              </a:rPr>
              <a:t>를 매기는 함수</a:t>
            </a:r>
            <a:endParaRPr sz="900"/>
          </a:p>
          <a:p>
            <a:pPr indent="-298450" lvl="0" marL="342900" marR="0" rtl="0" algn="just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</a:pPr>
            <a:r>
              <a:rPr lang="ko" sz="900">
                <a:solidFill>
                  <a:schemeClr val="dk1"/>
                </a:solidFill>
              </a:rPr>
              <a:t>휴리스틱 탐색: 탐색 시간을 더 줄이기 위해 휴리스틱 값을 추가로 사용하는 방법</a:t>
            </a:r>
            <a:endParaRPr sz="900"/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b="23540" l="38331" r="31587" t="36259"/>
          <a:stretch/>
        </p:blipFill>
        <p:spPr>
          <a:xfrm>
            <a:off x="3707904" y="779997"/>
            <a:ext cx="5268470" cy="396044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/>
          <p:nvPr/>
        </p:nvSpPr>
        <p:spPr>
          <a:xfrm>
            <a:off x="385040" y="11315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ko" sz="14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2) </a:t>
            </a:r>
            <a:r>
              <a:rPr lang="ko">
                <a:latin typeface="Malgun Gothic"/>
                <a:ea typeface="Malgun Gothic"/>
                <a:cs typeface="Malgun Gothic"/>
                <a:sym typeface="Malgun Gothic"/>
              </a:rPr>
              <a:t>지능적 탐색</a:t>
            </a:r>
            <a:r>
              <a:rPr b="0" i="0" lang="ko" sz="14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[</a:t>
            </a:r>
            <a:r>
              <a:rPr lang="ko"/>
              <a:t>더 알아보기] </a:t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1068" y="1153187"/>
            <a:ext cx="3142456" cy="32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212656" y="1013438"/>
            <a:ext cx="259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"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A*(</a:t>
            </a: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에이스타) 알고리즘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171520" y="2047509"/>
            <a:ext cx="5427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g(n) = 현재 위치에 도달할 때까지 실제 이동 거리</a:t>
            </a:r>
            <a:endParaRPr b="0" i="0" sz="16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h(n) = 현재 위치에서 목적지까지 거리 추정 최소치</a:t>
            </a:r>
            <a:endParaRPr b="0" i="0" sz="16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" sz="1600">
                <a:latin typeface="Malgun Gothic"/>
                <a:ea typeface="Malgun Gothic"/>
                <a:cs typeface="Malgun Gothic"/>
                <a:sym typeface="Malgun Gothic"/>
              </a:rPr>
              <a:t>f(n) = g(n)+h(n)</a:t>
            </a:r>
            <a:endParaRPr sz="1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512440" y="3363838"/>
            <a:ext cx="508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서울 -&gt; 천안 g(n)=100, h(n)=180, f(n)= 280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서울 -&gt; 원주  g(n)= 60, h(n)=210, f(n)=270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1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서울 -&gt; 원주 -&gt; 영주 -&gt; 대구</a:t>
            </a:r>
            <a:endParaRPr b="0" i="0" sz="18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3. </a:t>
            </a:r>
            <a:r>
              <a:rPr lang="ko"/>
              <a:t>탐색과 바둑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가. 복잡도와 체스</a:t>
            </a:r>
            <a:endParaRPr/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게임에서 상태 공간의 크기는 게임의 복잡도를 결정합니다.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초창기 인공지능 연구는 게임을 하나의 문제로 보고 탐색으로 해결하는 것에 관심을 가졌으나, 복잡도가 너무 큰 게임은 탐색만으로 어렵습니다.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1997년 체스에서 인간 챔피언인 카스파로프에 승리한 딥 블루는 상당한 노력을 들여 휴리스틱 함수를 만들었고, 초당 2억 개의 상 태를 찾을 수 있는 초고성능 슈퍼컴퓨터를 이용해야만 문제를 해결할 수 있었습니다.</a:t>
            </a:r>
            <a:endParaRPr sz="1600"/>
          </a:p>
        </p:txBody>
      </p:sp>
      <p:pic>
        <p:nvPicPr>
          <p:cNvPr descr="컴퓨터가 인간을 이겼을 때, 인간의 위대한 여정은 시작됐다 -『딥 씽킹』 미리보기 : 네이버 포스트" id="264" name="Google Shape;26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502" y="2967950"/>
            <a:ext cx="3013926" cy="19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가. 복잡도와 체스</a:t>
            </a:r>
            <a:endParaRPr/>
          </a:p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체스보다 훨씬 더 복잡한 바둑에서 인공지능이 인간 에게 승리를 거두기까지는 훨씬 더 오랜 시간이 걸렸습니다.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게임에서 탐색 알고리즘은 승리할 수 있는 경로를 찾아 다음 상태로 안내하는 역할을 합니다.</a:t>
            </a:r>
            <a:endParaRPr sz="1600"/>
          </a:p>
        </p:txBody>
      </p:sp>
      <p:pic>
        <p:nvPicPr>
          <p:cNvPr id="271" name="Google Shape;27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768" y="2504766"/>
            <a:ext cx="6154093" cy="197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216" y="2536830"/>
            <a:ext cx="1540913" cy="197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나</a:t>
            </a:r>
            <a:r>
              <a:rPr lang="ko"/>
              <a:t>. </a:t>
            </a:r>
            <a:r>
              <a:rPr lang="ko"/>
              <a:t>알파고 이후</a:t>
            </a:r>
            <a:endParaRPr/>
          </a:p>
        </p:txBody>
      </p:sp>
      <p:pic>
        <p:nvPicPr>
          <p:cNvPr descr="구글 최신 AI 알파제로, 체스 4시간 장기 2시간 만에 정복"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525" y="1391651"/>
            <a:ext cx="6836399" cy="21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0" y="4912802"/>
            <a:ext cx="7920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9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출처: 일간스포츠. ‘구글 최신 AI 알파제로, 체스 4시간 장기 2시간만에 정복’</a:t>
            </a:r>
            <a:endParaRPr b="0" i="0" sz="9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나. 알파고 이후</a:t>
            </a:r>
            <a:endParaRPr/>
          </a:p>
        </p:txBody>
      </p:sp>
      <p:sp>
        <p:nvSpPr>
          <p:cNvPr id="285" name="Google Shape;285;p41"/>
          <p:cNvSpPr txBox="1"/>
          <p:nvPr/>
        </p:nvSpPr>
        <p:spPr>
          <a:xfrm>
            <a:off x="0" y="4912802"/>
            <a:ext cx="7920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" sz="9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출처: </a:t>
            </a:r>
            <a:r>
              <a:rPr lang="ko" sz="900" u="sng">
                <a:solidFill>
                  <a:schemeClr val="hlink"/>
                </a:solidFill>
                <a:latin typeface="Malgun Gothic"/>
                <a:ea typeface="Malgun Gothic"/>
                <a:cs typeface="Malgun Gothic"/>
                <a:sym typeface="Malgun Gothic"/>
                <a:hlinkClick r:id="rId3"/>
              </a:rPr>
              <a:t>https://m.dongascience.com/news.php?idx=67838</a:t>
            </a:r>
            <a:r>
              <a:rPr lang="ko" sz="90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86" name="Google Shape;28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86201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350" y="2094050"/>
            <a:ext cx="6621305" cy="266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ko"/>
              <a:t>인공지능 기술의 역사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450" y="-15525"/>
            <a:ext cx="3999001" cy="5279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7"/>
          <p:cNvGrpSpPr/>
          <p:nvPr/>
        </p:nvGrpSpPr>
        <p:grpSpPr>
          <a:xfrm>
            <a:off x="468050" y="-79225"/>
            <a:ext cx="4304424" cy="5406926"/>
            <a:chOff x="468050" y="-79225"/>
            <a:chExt cx="4304424" cy="5406926"/>
          </a:xfrm>
        </p:grpSpPr>
        <p:pic>
          <p:nvPicPr>
            <p:cNvPr id="79" name="Google Shape;79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8050" y="-79225"/>
              <a:ext cx="4304424" cy="5406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7"/>
            <p:cNvSpPr/>
            <p:nvPr/>
          </p:nvSpPr>
          <p:spPr>
            <a:xfrm>
              <a:off x="1488050" y="1008150"/>
              <a:ext cx="447000" cy="113700"/>
            </a:xfrm>
            <a:prstGeom prst="rect">
              <a:avLst/>
            </a:prstGeom>
            <a:solidFill>
              <a:srgbClr val="FBCECC"/>
            </a:solidFill>
            <a:ln cap="flat" cmpd="sng" w="9525">
              <a:solidFill>
                <a:srgbClr val="FBCE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600">
                  <a:solidFill>
                    <a:srgbClr val="0000FF"/>
                  </a:solidFill>
                </a:rPr>
                <a:t>[</a:t>
              </a:r>
              <a:r>
                <a:rPr lang="ko" sz="600" u="sng">
                  <a:solidFill>
                    <a:schemeClr val="hlink"/>
                  </a:solidFill>
                  <a:hlinkClick r:id="rId5"/>
                </a:rPr>
                <a:t>Link</a:t>
              </a:r>
              <a:r>
                <a:rPr lang="ko" sz="600">
                  <a:solidFill>
                    <a:srgbClr val="0000FF"/>
                  </a:solidFill>
                </a:rPr>
                <a:t>]</a:t>
              </a:r>
              <a:endParaRPr sz="600">
                <a:solidFill>
                  <a:srgbClr val="0000FF"/>
                </a:solidFill>
              </a:endParaRPr>
            </a:p>
          </p:txBody>
        </p:sp>
      </p:grpSp>
      <p:sp>
        <p:nvSpPr>
          <p:cNvPr id="81" name="Google Shape;81;p17"/>
          <p:cNvSpPr/>
          <p:nvPr/>
        </p:nvSpPr>
        <p:spPr>
          <a:xfrm>
            <a:off x="2545325" y="479150"/>
            <a:ext cx="447000" cy="113700"/>
          </a:xfrm>
          <a:prstGeom prst="rect">
            <a:avLst/>
          </a:prstGeom>
          <a:solidFill>
            <a:srgbClr val="FBCECC"/>
          </a:solidFill>
          <a:ln cap="flat" cmpd="sng" w="9525">
            <a:solidFill>
              <a:srgbClr val="FBCE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2545325" y="479150"/>
            <a:ext cx="447000" cy="113700"/>
          </a:xfrm>
          <a:prstGeom prst="rect">
            <a:avLst/>
          </a:prstGeom>
          <a:solidFill>
            <a:srgbClr val="FBCECC"/>
          </a:solidFill>
          <a:ln cap="flat" cmpd="sng" w="9525">
            <a:solidFill>
              <a:srgbClr val="FBCE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6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3785775" y="550950"/>
            <a:ext cx="447000" cy="113700"/>
          </a:xfrm>
          <a:prstGeom prst="rect">
            <a:avLst/>
          </a:prstGeom>
          <a:solidFill>
            <a:srgbClr val="FBCECC"/>
          </a:solidFill>
          <a:ln cap="flat" cmpd="sng" w="9525">
            <a:solidFill>
              <a:srgbClr val="FBCE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7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3761725" y="1947475"/>
            <a:ext cx="471000" cy="11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8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5309025" y="400000"/>
            <a:ext cx="447000" cy="113700"/>
          </a:xfrm>
          <a:prstGeom prst="rect">
            <a:avLst/>
          </a:prstGeom>
          <a:solidFill>
            <a:srgbClr val="FBCECC"/>
          </a:solidFill>
          <a:ln cap="flat" cmpd="sng" w="9525">
            <a:solidFill>
              <a:srgbClr val="FBCE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9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719700" y="2217100"/>
            <a:ext cx="471000" cy="11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10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5191225" y="1691750"/>
            <a:ext cx="471000" cy="11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11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6763625" y="1030950"/>
            <a:ext cx="447000" cy="113700"/>
          </a:xfrm>
          <a:prstGeom prst="rect">
            <a:avLst/>
          </a:prstGeom>
          <a:solidFill>
            <a:srgbClr val="FBCECC"/>
          </a:solidFill>
          <a:ln cap="flat" cmpd="sng" w="9525">
            <a:solidFill>
              <a:srgbClr val="FBCE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12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89" name="Google Shape;89;p17">
            <a:hlinkClick r:id="rId13"/>
          </p:cNvPr>
          <p:cNvSpPr/>
          <p:nvPr/>
        </p:nvSpPr>
        <p:spPr>
          <a:xfrm>
            <a:off x="7846800" y="1691750"/>
            <a:ext cx="471000" cy="11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14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1272700" y="3908150"/>
            <a:ext cx="447000" cy="113700"/>
          </a:xfrm>
          <a:prstGeom prst="rect">
            <a:avLst/>
          </a:prstGeom>
          <a:solidFill>
            <a:srgbClr val="B4D7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15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2787925" y="4734600"/>
            <a:ext cx="447000" cy="113700"/>
          </a:xfrm>
          <a:prstGeom prst="rect">
            <a:avLst/>
          </a:prstGeom>
          <a:solidFill>
            <a:srgbClr val="DCEB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">
                <a:solidFill>
                  <a:srgbClr val="0000FF"/>
                </a:solidFill>
              </a:rPr>
              <a:t>[</a:t>
            </a:r>
            <a:r>
              <a:rPr lang="ko" sz="600" u="sng">
                <a:solidFill>
                  <a:schemeClr val="hlink"/>
                </a:solidFill>
                <a:hlinkClick r:id="rId16"/>
              </a:rPr>
              <a:t>Link</a:t>
            </a:r>
            <a:r>
              <a:rPr lang="ko" sz="600">
                <a:solidFill>
                  <a:srgbClr val="0000FF"/>
                </a:solidFill>
              </a:rPr>
              <a:t>]</a:t>
            </a:r>
            <a:endParaRPr sz="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2. </a:t>
            </a:r>
            <a:r>
              <a:rPr lang="ko"/>
              <a:t>문제해결(탐색)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가. 탐색이란?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075" y="2922850"/>
            <a:ext cx="3868624" cy="21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311703" y="1048092"/>
            <a:ext cx="81528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문제: 현재 상태(state)와 목표하는 상태 사이에 차이가 있는 상황</a:t>
            </a:r>
            <a:endParaRPr b="0" i="0" sz="16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문제 해결: 현재 상태에서 갈 수 있는 많은 경로 중에서 목표 상태로 효율적으로 갈 수 있는 경로</a:t>
            </a:r>
            <a:r>
              <a:rPr lang="ko" sz="16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나</a:t>
            </a: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" sz="16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문제해결 절차(process)</a:t>
            </a: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를 </a:t>
            </a:r>
            <a:r>
              <a:rPr lang="ko" sz="16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찾는 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ko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탐색: 컴퓨터를 이용해 최적의 경로(process)를 찾아 문제 해결 과정을 자동화하는 것</a:t>
            </a:r>
            <a:endParaRPr b="0" i="0" sz="16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나</a:t>
            </a:r>
            <a:r>
              <a:rPr lang="ko"/>
              <a:t>. 탐색</a:t>
            </a:r>
            <a:r>
              <a:rPr lang="ko"/>
              <a:t>으로 해결할 수 있는 문제 사례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경로 탐색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50" y="1850425"/>
            <a:ext cx="7890900" cy="21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나. 탐색으로 해결할 수 있는 문제 사례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게임 트리 탐색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900" y="1760538"/>
            <a:ext cx="66294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938" y="1916000"/>
            <a:ext cx="16097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나. 탐색으로 해결할 수 있는 문제 사례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지역 탐색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75" y="1660525"/>
            <a:ext cx="7409276" cy="26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