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amu.wiki/w/%EC%BB%B4%ED%93%A8%ED%84%B0" TargetMode="External"/><Relationship Id="rId3" Type="http://schemas.openxmlformats.org/officeDocument/2006/relationships/hyperlink" Target="https://namu.wiki/w/%EC%9D%B8%EA%B0%84" TargetMode="External"/><Relationship Id="rId4" Type="http://schemas.openxmlformats.org/officeDocument/2006/relationships/hyperlink" Target="https://namu.wiki/w/1%EB%9D%BC%EC%9A%B4%EB%93%9C%20%EB%B3%B4%EC%8A%A4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faf160913_0_89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3faf160913_0_89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b="1" i="1" lang="ko" sz="1200">
                <a:solidFill>
                  <a:schemeClr val="dk1"/>
                </a:solidFill>
              </a:rPr>
              <a:t>그런데 저 무거운 짐을 혼자  들고 내리시기는 힘드실 것 같아.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dk1"/>
                </a:solidFill>
              </a:rPr>
              <a:t>나도 00역에서 내릴 것이니 할머니를 도와 드려야겠다</a:t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</p:txBody>
      </p:sp>
      <p:sp>
        <p:nvSpPr>
          <p:cNvPr id="144" name="Google Shape;144;g33faf160913_0_89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faf160913_0_102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33faf160913_0_102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b="1" i="1" lang="ko" sz="1200">
                <a:solidFill>
                  <a:schemeClr val="dk1"/>
                </a:solidFill>
              </a:rPr>
              <a:t>그런데 안내 방송에서 1번 출구가 공사중이니 다른 길로 가라고 안내를 하고 있어.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b="1" i="1" lang="ko" sz="1200">
                <a:solidFill>
                  <a:schemeClr val="dk1"/>
                </a:solidFill>
              </a:rPr>
              <a:t>1번 출구 쪽이 00역 시장으로 가는 가장 빠른 길이지만, 공사 중이니 그 다음으로 가까운 4번 출구 방향 쪽으로 모셔야겠다.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8" name="Google Shape;158;g33faf160913_0_102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faf160913_0_115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33faf160913_0_115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예시로 든 생각을 모아서 나열해 보면 다음과 같습니다.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할머니의 짐수레를 인식하였고,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할머니가 00역의 시장에 내릴 거라는 예측/추론을 경험을 통해 학습하였습니다.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그리고 목적지로 향하는 길을 탐색했습니다.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이처럼 우리는 일상 속에서 주변 상황을 이해하고, 다양한 문제 상황을 해결할 때 지능을 활용하고 있습니다. </a:t>
            </a:r>
            <a:endParaRPr/>
          </a:p>
        </p:txBody>
      </p:sp>
      <p:sp>
        <p:nvSpPr>
          <p:cNvPr id="172" name="Google Shape;172;g33faf160913_0_115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faf160913_0_208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3faf160913_0_208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인간은 지능을 가지고 새로운 대상이나 상황에 따라 적절히 문제를 해결하게 되는데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이때 이용되는 지능에는 인식, 학습, 예측, 추론, 문제해결 등의 세부 지능이 있습니다.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우리는 주변에 사물이 있다는 것을 인식하고 새로운 것을 학습을 통해 배우고 미래를 예측하고 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기존의 정보를 조합해 새로운 것을 추론하고 문제를 해결할 방법을 탐색합니다.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185" name="Google Shape;185;g33faf160913_0_208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faf16091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3faf16091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faf160913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3faf160913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faf160913_0_227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3faf160913_0_227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 한 사람이 있습니다. 1912년 6월 23일에 영국에서 태어난 앨런 튜링은 이후 컴퓨터 과학과 인공지능의 아버지로 불리는 인물입니다.</a:t>
            </a:r>
            <a:endParaRPr/>
          </a:p>
        </p:txBody>
      </p:sp>
      <p:sp>
        <p:nvSpPr>
          <p:cNvPr id="207" name="Google Shape;207;g33faf160913_0_227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faf160913_0_235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33faf160913_0_235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먼저, 컴퓨터 과학의 아버지라고 불리는 이유는 1936년에 현대 컴퓨터의 이론적 바탕이 된 튜링 머신을 발표하였다.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튜링 머신은 긴 테이프에 쓰여있는 여러 가지 기호들을 일정한 규칙인 프로그램에 따라 바꾸는 기계인데요.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상당히 간단해 보이는데 이런 과정을 통해 일반적인 컴퓨터의 알고리즘을 수행할 수 있으며 , 컴퓨터의 두뇌에 해당하는 CPU의 동작 과정을 보여주는 등 현대 컴퓨터의 이론적 바탕이 되었습니다. </a:t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16" name="Google Shape;216;g33faf160913_0_235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faf160913_0_242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33faf160913_0_242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그리고 앨런튜링은 인공지능의 아버지라고도 불리는데요.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그이유는 컴퓨터가 인간의 지능을 흉내낼 수 있늘 것이라고 생각했고,  그것을 증명할 수 있는 한가지 사고 실험을 제안했습니다.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3faf160913_0_242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faf160913_0_248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3faf160913_0_248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그것은 바로 튜링 테스트 라는 것입니다.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1950 년에는 앨런튜링은 컴퓨터의 지능을 판단하는 튜링 테스트를 제안하였습니다.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3faf160913_0_248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faf1609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faf1609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faf160913_0_254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3faf160913_0_254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튜링 테스트는 다음과 같이 진행됩니다.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질의자 하나와 응답자 둘을 준비, 응답자 중 하나는 </a:t>
            </a:r>
            <a:r>
              <a:rPr b="0" i="0" lang="ko" sz="1200" u="sng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컴퓨터</a:t>
            </a: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이고 나머지는 </a:t>
            </a:r>
            <a:r>
              <a:rPr b="0" i="0" lang="ko" sz="1200" u="sng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인간</a:t>
            </a: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. 질의자는 어느 쪽이 컴퓨터인지는 모릅니다.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응답은 키보드로만 이루어지고 이 테스트에서 질의자가 어느 쪽이 컴퓨터인지 판별할 수 없다면 컴퓨터는 시험을 통과합니다.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즉 컴퓨터가 인간처럼 대화를 할 수 있다면 그 컴퓨터는 인간처럼 사고할 수 있다고 본다는 것. 이건 </a:t>
            </a:r>
            <a:r>
              <a:rPr b="0" i="0" lang="ko" sz="1200" u="sng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가장 기본적인 튜링 테스트</a:t>
            </a: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인데,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10명 중 2~3명을 인간이라고 믿게한 인공지능은 있었지만 현재까지 모든 인간이 인공지능이 아니라고 생각하게 한 인공지능은 없다고 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이처럼 튜링 테스트에서는 인간이 컴퓨터와 대화를 나누었을 때 우리가 컴퓨터와 인간을 구분할 수 없으면 컴퓨터가 지능을 가진 것이라고 판단합니다.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그렇다면 앨런튜링이 인공지능이란 말을 처음으로 만들었을까요?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그것은 아닙니다. 컴퓨터도 지능을 자질수 있는 생각하는 기계라고 표현하고 그것을 판단할 수 있는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튜링테스트란 방법을 제안했지 인공지능이란 용어를 만든 것은 압니다. </a:t>
            </a:r>
            <a:endParaRPr/>
          </a:p>
        </p:txBody>
      </p:sp>
      <p:sp>
        <p:nvSpPr>
          <p:cNvPr id="238" name="Google Shape;238;g33faf160913_0_254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3faf160913_0_260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33faf160913_0_260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출처: https://medium.com/rla-academy/dartmouth-workshop-the-birthplace-of-ai-34c533afe992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http://www.aitimes.com/news/articleView.html?idxno=119328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인공지능이란 용어가 사용된 최초의 이벤트는 1956년 여름 미국의 다트머스란 대학에서 열린 작은 워크숍을 알리는 서신이었습니다.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 참여한 인물은 당시 다트머스 대학의 부교수였던 존 맥카시를 중심으로 마빈 민스키, 클로드 세년 등 이후 컴퓨터 과학 및 인공지능 분야의 많은 영향을 끼친 인물들이 모여 약 8주 동안의 인공지능 연구 워크숍을 진행했습니다.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3faf160913_0_260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3faf160913_0_267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33faf160913_0_267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출처: https://medium.com/rla-academy/dartmouth-workshop-the-birthplace-of-ai-34c533afe992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http://www.aitimes.com/news/articleView.html?idxno=119328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이것이 당시의 </a:t>
            </a: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서면 제안서 내용 중 일부인데요. 제안서의 내용을 보면 인공지능을 어떻게 정의하였는지에 대한 당시 연구자들의 생각을 알 수 있습니다. </a:t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바로 이 부분인데요. 이 연구는 학습의 모든 측면이나 지성의 다른 측징들이 원칙적으로 정확하게 기술될 수 있기 때문에 기계가 그것을 시뮬레이션 할 수 있다는 추축에 근거해 진행시키는 것이다. </a:t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그렇다면 지금의 우리는 인공지능은 어떻게 정의하는지 알아보겠습니다.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1956년 이후 인공지능이 본격적으로 연구되기 시작하면서 인공지능에 대한 정의는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당시 시대상과 주요 연구했던 분야가 무엇이냐에 따라 조금씩 다르게 변했습니다. </a:t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3faf160913_0_267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faf160913_0_27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3faf160913_0_27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인공지능은 이렇게 정의할 수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인공지능이란 인간의 지능을 컴퓨터로 구현하여 인간의 지능적 행위를 흉내 낼 수 있도록 한 기술을 의미합니다.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이때 인간의 지능적 행위란 앞서 실생활 예시에서 간단히 언급했던 인식, 추론, 학습, 예측, 문제해결(탐색)을 의미합니다.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기계가 인식, 추론, 학습, 문제해결(탐색)과 같은 인간의 세부 지능을 모방한다는 것이 어떤 것인지 예시를 통해 알아 보겠습니다.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3faf160913_0_27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faf160913_0_284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3faf160913_0_284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먼저 인식과 예측을 알아봅시다.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휴대폰에서 카메라 애플리케이션을 실행하고 얼굴을 비추면 이렇게 얼굴 주변에 상자가 표시되면서 얼굴을 좀더 선명하게 조절해 줍니다.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이것은 카메라 프로그램이 여러 이미지 중 얼굴을 인식하고, 적절한 선명도를 예측해서 조절하는 것입니다.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다음으로 오른쪽은 로봇 청소기가 거리 센서를 이용해 장애물을 인식하고 그냥 지나갈지 피해서 갈지를 예측하는 모습입니다.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바로 인간의 지능적 행위인 인식과 예측이 실생활에 적용된 사례라고 할 수 있습니다.</a:t>
            </a:r>
            <a:endParaRPr/>
          </a:p>
        </p:txBody>
      </p:sp>
      <p:sp>
        <p:nvSpPr>
          <p:cNvPr id="273" name="Google Shape;273;g33faf160913_0_284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faf160913_0_294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33faf160913_0_294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다음은 2016년 전세계를 놀라게 했던 인간바둑기사 이세돌과 인공지능 프로그램 알파고의 바둑경기 입니다.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바둑은 가로 19줄 세로 19줄이 만나는 361개의 교차점 중 하나를 정해 바둑돌을 두어서 더 넓은 공간을 차지하면 이기는 경기입니다.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처음에는 361개 중에 하나 그 다음은 360개 중에 하나로 둘수 있는 수가 점점 줄어드는데 이것을 계산해 보면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바둑의 경우의 수는 약 10의768 승입니다. 이것은 현재 가장 빠르다는 양자컴퓨터로 계산을 해도 1.94*10^726억년이 걸릴 정도로 엄청난 숫자입니다.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그렇다면 알파고는 이것을 모두 계산해서 바둑을 둔 것일까? 그것은 아니다.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바로 이길 확률이 높은 높은 방법을 예측해서 어느 위치에 둘지를 탐색한 것입니다.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마치 사람 처럼 이렇게 하면 이걸것 같다는 예측 또는 감을 기계가 흉내내는 것입니다.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3faf160913_0_294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faf160913_0_304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33faf160913_0_304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요즘 다양한 분야에 챗봇이 활용되고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은행 업무를 하거나 주문을 하는 등의 일은 전문적인 지식과 이에 따른 정해진 절차나 규칙이 있고 이것을 자동화 해둔다면 사람을 대신해 기계도 이것을 처리할 수 있는데요.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이런 인간의 지능적 행위를 기계가 흉내낸 것을 추론이라고 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3faf160913_0_304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faf160913_0_31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3faf160913_0_31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여기에는 필요하시다면 대본을 적어주세요!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비닐하우스 안의 농작물들의 온도, 습도 등의 여러가지 상태를 측정하고 이것을 통해 얼마만큼의 수확량이 될지를 예측하는 기술은 이미 농업 현장에서 활용되고 있습니다.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얼마만큼의 온도나 습도가 되었더니 작년에는 얼마만큼의 농작물이 수확량이 나왔다는 경험을 했고 이것을 활용해 올해의 수확량을 예측한다면 이것을 학습이라고 합니다.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그런데 온도나 습도가 얼마나 되어야 수확량이 많을지를 예측할때 농업 전문가들의 지식이 활용된다면 그것을 추론을 통해 예측이라고 할 수 있습니다.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3faf160913_0_31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3faf160913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3faf160913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faf160913_0_32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33faf160913_0_32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인공지능은 이렇게 정의할 수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인공지능이란 인간의 지능을 컴퓨터로 구현하여 인간의 지능적 행위를 흉내 낼 수 있도록 한 기술을 의미합니다.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이때 인간의 지능적 행위란 앞서 실생활 예시에서 간단히 언급했던 인식, 추론, 학습, 예측, 문제해결(탐색)을 의미합니다.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기계가 인식, 추론, 학습, 문제해결(탐색)과 같은 인간의 세부 지능을 모방한다는 것이 어떤 것인지 예시를 통해 알아 보겠습니다.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3faf160913_0_32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faf16091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faf16091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faf160913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faf160913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3faf160913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3faf160913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faf160913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3faf160913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3faf160913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3faf160913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faf160913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faf160913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faf160913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faf160913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faf160913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3faf160913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faf160913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3faf160913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faf160913_0_5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3faf160913_0_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33faf160913_0_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faf160913_0_5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3faf160913_0_5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3faf160913_0_5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3faf160913_0_27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33faf160913_0_27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인공지능을 간단히 정의한다면 인간의 지능을 흉내 낸 것이라고 할 수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그러므로 우린  먼저 인간의 지능이란 무엇인지부터 알아야 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지능을 사전에서 찾아보면 다음과 같이 설명합니다.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지능이란 새로운 상황에서 그 의미를 이해하고, 합리적인 처리와 해결 방법을 알아내는 지적 능력이라고 정의합니다.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즉, 지능은 주변 상황을 이해하고 문제해결을 할 수 있는 능력이라고 할 수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3faf160913_0_27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3faf160913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3faf16091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faf160913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faf160913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faf160913_0_3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33faf160913_0_3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인간은 지능을 가지고 새로운 대상이나 상황에 따라 적절히 문제를 해결하게 되는데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이때 이용되는 지능에는 인식, 학습, 예측, 추론, 문제해결 등의 세부 지능이 있습니다.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우리는 주변에 사물이 있다는 것을 인식하고 새로운 것을 학습을 통해 배우고 미래를 예측하고 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/>
              <a:t>기존의 정보를 조합해 새로운 것을 추론하고 문제를 해결할 방법을 탐색합니다.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83" name="Google Shape;83;g33faf160913_0_3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faf160913_0_4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33faf160913_0_4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>
                <a:solidFill>
                  <a:schemeClr val="dk1"/>
                </a:solidFill>
              </a:rPr>
              <a:t>인간이 인식, 학습, 예측, 추론, 문제해결 또는 탐색이란 세부 지능을 어떻게 활용해서 문제를 해결하는 것인지  생활 속 사례를 통해 알아 보겠습니다.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</a:rPr>
              <a:t>주말 오후 지하철을 타고 가는 상황을 가정해 보겠습니다. 건너편에 할머니 한분이 앉아 계시는데 여러가지 보따리 짐들이 잔뜩 있습니다.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">
                <a:solidFill>
                  <a:schemeClr val="dk1"/>
                </a:solidFill>
              </a:rPr>
              <a:t>이때 우리의 머릿속에는 여러가지 생각이 들수 있는데요. 그것을 하나씩 나열해 봅시다.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" name="Google Shape;94;g33faf160913_0_4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faf160913_0_50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33faf160913_0_50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dk1"/>
                </a:solidFill>
              </a:rPr>
              <a:t>할머니가 짐이 많으시네 짐수레를 보니 각종 나물과 채소들이 손질되어 있고, 그것을 작게 포장해두셨어.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dk1"/>
                </a:solidFill>
              </a:rPr>
              <a:t>짐을 정리하고 주위를 두리번 거리시는 것을 보니 곧 내리실 적인가봐.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02" name="Google Shape;102;g33faf160913_0_50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faf160913_0_63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3faf160913_0_63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dk1"/>
                </a:solidFill>
              </a:rPr>
              <a:t>다음 역은 00역인데, 최근에 짐 많은 어르신들이 00역의 시장에 내리시는 것을 본 것이 기억나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6" name="Google Shape;116;g33faf160913_0_63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faf160913_0_76:notes"/>
          <p:cNvSpPr/>
          <p:nvPr>
            <p:ph idx="2" type="sldImg"/>
          </p:nvPr>
        </p:nvSpPr>
        <p:spPr>
          <a:xfrm>
            <a:off x="698247" y="1059322"/>
            <a:ext cx="5586000" cy="286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33faf160913_0_76:notes"/>
          <p:cNvSpPr txBox="1"/>
          <p:nvPr>
            <p:ph idx="1" type="body"/>
          </p:nvPr>
        </p:nvSpPr>
        <p:spPr>
          <a:xfrm>
            <a:off x="685316" y="4400602"/>
            <a:ext cx="54873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dk1"/>
                </a:solidFill>
              </a:rPr>
              <a:t>할머니도 00역의 시장에 물건을 팔기 위해 가실거 같아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g33faf160913_0_76:notes"/>
          <p:cNvSpPr txBox="1"/>
          <p:nvPr>
            <p:ph idx="12" type="sldNum"/>
          </p:nvPr>
        </p:nvSpPr>
        <p:spPr>
          <a:xfrm>
            <a:off x="3883999" y="8684972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hyperlink" Target="https://audreyprincess.tistory.com/m/94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copilot.microsoft.com/chats/N8HFEQ59sPeCzSnwj3t1H" TargetMode="External"/><Relationship Id="rId4" Type="http://schemas.openxmlformats.org/officeDocument/2006/relationships/hyperlink" Target="https://gemini.google.com/app" TargetMode="External"/><Relationship Id="rId5" Type="http://schemas.openxmlformats.org/officeDocument/2006/relationships/hyperlink" Target="https://wrtn.ai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hyperlink" Target="https://www.google.com/search?q=%EC%A7%80%ED%95%98%EC%B2%A0+%EC%A7%90%EC%9D%84+%EB%93%A0+&amp;tbm=isch&amp;ved=2ahUKEwiEi5GKxuf6AhVhRvUHHdqCCn4Q2-cCegQIABAA&amp;oq=%EC%A7%80%ED%95%98%EC%B2%A0+%EC%A7%90%EC%9D%84+%EB%93%A0+&amp;gs_lcp=CgNpbWcQAzoFCAAQgAQ6BwgAEIAEEBg6BggAEAUQHlCcA1j4G2D_JWgBcAB4AIAB_AGIAf8QkgEGMS4xMi4xmAEAoAEBqgELZ3dzLXdpei1pbWfAAQE&amp;sclient=img&amp;ei=dXBNY8T8O-GM1e8P2oWq8Ac&amp;bih=944&amp;biw=1433&amp;rlz=1C5CHFA_enKR911KR91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이해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김성훈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1438452" y="591254"/>
            <a:ext cx="61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인간의 지능적 행위</a:t>
            </a:r>
            <a:endParaRPr sz="1100"/>
          </a:p>
        </p:txBody>
      </p:sp>
      <p:pic>
        <p:nvPicPr>
          <p:cNvPr descr="C:\Users\DB400SCA\Desktop\2015 인공지능\인공지능ppt\16-1.png" id="147" name="Google Shape;1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54" y="1635647"/>
            <a:ext cx="3348902" cy="3396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3"/>
          <p:cNvGrpSpPr/>
          <p:nvPr/>
        </p:nvGrpSpPr>
        <p:grpSpPr>
          <a:xfrm>
            <a:off x="3914871" y="1203513"/>
            <a:ext cx="4115566" cy="3686347"/>
            <a:chOff x="3932626" y="1772816"/>
            <a:chExt cx="4887846" cy="4538160"/>
          </a:xfrm>
        </p:grpSpPr>
        <p:sp>
          <p:nvSpPr>
            <p:cNvPr id="149" name="Google Shape;149;p23"/>
            <p:cNvSpPr/>
            <p:nvPr/>
          </p:nvSpPr>
          <p:spPr>
            <a:xfrm>
              <a:off x="4932040" y="1772816"/>
              <a:ext cx="3888432" cy="4538160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3932626" y="3789040"/>
              <a:ext cx="144000" cy="14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4139952" y="3717032"/>
              <a:ext cx="216000" cy="216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4463032" y="3717032"/>
              <a:ext cx="324000" cy="32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DB400SCA\Desktop\2015 인공지능\인공지능ppt\16-2.png" id="153" name="Google Shape;153;p23"/>
          <p:cNvPicPr preferRelativeResize="0"/>
          <p:nvPr/>
        </p:nvPicPr>
        <p:blipFill rotWithShape="1">
          <a:blip r:embed="rId4">
            <a:alphaModFix/>
          </a:blip>
          <a:srcRect b="22565" l="0" r="0" t="53538"/>
          <a:stretch/>
        </p:blipFill>
        <p:spPr>
          <a:xfrm>
            <a:off x="5354198" y="2597263"/>
            <a:ext cx="2055831" cy="254859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5098462" y="1382920"/>
            <a:ext cx="288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저 무거운 짐을 혼자 들고 내리시기는 힘들 것 같아.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/>
        </p:nvSpPr>
        <p:spPr>
          <a:xfrm>
            <a:off x="1438452" y="591254"/>
            <a:ext cx="61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인간의 지능적 행위</a:t>
            </a:r>
            <a:endParaRPr sz="1100"/>
          </a:p>
        </p:txBody>
      </p:sp>
      <p:pic>
        <p:nvPicPr>
          <p:cNvPr descr="C:\Users\DB400SCA\Desktop\2015 인공지능\인공지능ppt\16-1.png" id="161" name="Google Shape;16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54" y="1635647"/>
            <a:ext cx="3348902" cy="3396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24"/>
          <p:cNvGrpSpPr/>
          <p:nvPr/>
        </p:nvGrpSpPr>
        <p:grpSpPr>
          <a:xfrm>
            <a:off x="3914871" y="1203513"/>
            <a:ext cx="4115566" cy="3686347"/>
            <a:chOff x="3932626" y="1772816"/>
            <a:chExt cx="4887846" cy="4538160"/>
          </a:xfrm>
        </p:grpSpPr>
        <p:sp>
          <p:nvSpPr>
            <p:cNvPr id="163" name="Google Shape;163;p24"/>
            <p:cNvSpPr/>
            <p:nvPr/>
          </p:nvSpPr>
          <p:spPr>
            <a:xfrm>
              <a:off x="4932040" y="1772816"/>
              <a:ext cx="3888432" cy="4538160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3932626" y="3789040"/>
              <a:ext cx="144000" cy="14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4139952" y="3717032"/>
              <a:ext cx="216000" cy="216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4463032" y="3717032"/>
              <a:ext cx="324000" cy="32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DB400SCA\Desktop\2015 인공지능\인공지능ppt\16-2.png" id="167" name="Google Shape;167;p24"/>
          <p:cNvPicPr preferRelativeResize="0"/>
          <p:nvPr/>
        </p:nvPicPr>
        <p:blipFill rotWithShape="1">
          <a:blip r:embed="rId4">
            <a:alphaModFix/>
          </a:blip>
          <a:srcRect b="-376" l="0" r="0" t="79577"/>
          <a:stretch/>
        </p:blipFill>
        <p:spPr>
          <a:xfrm>
            <a:off x="5355423" y="2661682"/>
            <a:ext cx="2055831" cy="221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5075111" y="1734464"/>
            <a:ext cx="288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그런데 00역 시장을 가는 길은 공사 중이니 다른 길로 모셔야겠다.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지하철 요금 두배로 내면 두자리에 앉아갈 수 있을까? (부제: 지하철 2인분) :: 시간을 달리는 e라이더 &amp;lt;전기 자전거 여행, IT  스토리&amp;gt;" id="174" name="Google Shape;174;p25"/>
          <p:cNvPicPr preferRelativeResize="0"/>
          <p:nvPr/>
        </p:nvPicPr>
        <p:blipFill rotWithShape="1">
          <a:blip r:embed="rId3">
            <a:alphaModFix/>
          </a:blip>
          <a:srcRect b="18752" l="0" r="0" t="0"/>
          <a:stretch/>
        </p:blipFill>
        <p:spPr>
          <a:xfrm>
            <a:off x="1568588" y="1439489"/>
            <a:ext cx="6006826" cy="366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/>
          <p:nvPr/>
        </p:nvSpPr>
        <p:spPr>
          <a:xfrm>
            <a:off x="0" y="0"/>
            <a:ext cx="9180300" cy="5143500"/>
          </a:xfrm>
          <a:prstGeom prst="rect">
            <a:avLst/>
          </a:prstGeom>
          <a:solidFill>
            <a:srgbClr val="3F3F3F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1380476" y="-9627"/>
            <a:ext cx="6702000" cy="173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ko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“할머니의 짐수레를 보니 각종 나물과 채소들이 손질되어 있는 것을 보았다. 최근에 짐 많은 어르신들이 00역의 시장에 내리시는 것을 자주 경험했다. 그러니 할머니도 00역의 시장에 물건을 팔기 위해 갈 것이다. 나도 00역에서 내릴 것이니 할머니를 도와 드려야겠다. 그런데 00역 시장으로 가는 1번 출구 쪽이 공사 중이라 그 다음으로 가까운 4번 출구 방향 쪽으로 모셔야겠다.”</a:t>
            </a:r>
            <a:r>
              <a:rPr lang="ko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1849456" y="2378958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1100"/>
          </a:p>
        </p:txBody>
      </p:sp>
      <p:sp>
        <p:nvSpPr>
          <p:cNvPr id="178" name="Google Shape;178;p25"/>
          <p:cNvSpPr/>
          <p:nvPr/>
        </p:nvSpPr>
        <p:spPr>
          <a:xfrm>
            <a:off x="4085192" y="2334931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1100"/>
          </a:p>
        </p:txBody>
      </p:sp>
      <p:sp>
        <p:nvSpPr>
          <p:cNvPr id="179" name="Google Shape;179;p25"/>
          <p:cNvSpPr/>
          <p:nvPr/>
        </p:nvSpPr>
        <p:spPr>
          <a:xfrm>
            <a:off x="5270525" y="3085275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  <p:sp>
        <p:nvSpPr>
          <p:cNvPr id="180" name="Google Shape;180;p25"/>
          <p:cNvSpPr/>
          <p:nvPr/>
        </p:nvSpPr>
        <p:spPr>
          <a:xfrm>
            <a:off x="2999244" y="3119970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1100"/>
          </a:p>
        </p:txBody>
      </p:sp>
      <p:sp>
        <p:nvSpPr>
          <p:cNvPr id="181" name="Google Shape;181;p25"/>
          <p:cNvSpPr/>
          <p:nvPr/>
        </p:nvSpPr>
        <p:spPr>
          <a:xfrm>
            <a:off x="6381464" y="2301797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/>
        </p:nvSpPr>
        <p:spPr>
          <a:xfrm>
            <a:off x="1403648" y="734401"/>
            <a:ext cx="6022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지능을 통해 상황 판단과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의사 결정을 함</a:t>
            </a:r>
            <a:endParaRPr sz="1100"/>
          </a:p>
        </p:txBody>
      </p:sp>
      <p:sp>
        <p:nvSpPr>
          <p:cNvPr id="188" name="Google Shape;188;p26"/>
          <p:cNvSpPr/>
          <p:nvPr/>
        </p:nvSpPr>
        <p:spPr>
          <a:xfrm>
            <a:off x="1481572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1100"/>
          </a:p>
        </p:txBody>
      </p:sp>
      <p:sp>
        <p:nvSpPr>
          <p:cNvPr id="189" name="Google Shape;189;p26"/>
          <p:cNvSpPr/>
          <p:nvPr/>
        </p:nvSpPr>
        <p:spPr>
          <a:xfrm>
            <a:off x="3851920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1100"/>
          </a:p>
        </p:txBody>
      </p:sp>
      <p:sp>
        <p:nvSpPr>
          <p:cNvPr id="190" name="Google Shape;190;p26"/>
          <p:cNvSpPr/>
          <p:nvPr/>
        </p:nvSpPr>
        <p:spPr>
          <a:xfrm>
            <a:off x="6222268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  <p:sp>
        <p:nvSpPr>
          <p:cNvPr id="191" name="Google Shape;191;p26"/>
          <p:cNvSpPr/>
          <p:nvPr/>
        </p:nvSpPr>
        <p:spPr>
          <a:xfrm>
            <a:off x="1481586" y="3532591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1100"/>
          </a:p>
        </p:txBody>
      </p:sp>
      <p:sp>
        <p:nvSpPr>
          <p:cNvPr id="192" name="Google Shape;192;p26"/>
          <p:cNvSpPr/>
          <p:nvPr/>
        </p:nvSpPr>
        <p:spPr>
          <a:xfrm>
            <a:off x="3851929" y="3532591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6222279" y="3532591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rgbClr val="0000FF"/>
                </a:solidFill>
              </a:rPr>
              <a:t>생성</a:t>
            </a: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7038"/>
            <a:ext cx="8991601" cy="442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2. </a:t>
            </a:r>
            <a:r>
              <a:rPr lang="ko"/>
              <a:t>인공지능의 이해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/>
        </p:nvSpPr>
        <p:spPr>
          <a:xfrm>
            <a:off x="683568" y="2397574"/>
            <a:ext cx="6912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컴퓨터 과학과 </a:t>
            </a:r>
            <a:endParaRPr sz="4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인공지능의 </a:t>
            </a:r>
            <a:endParaRPr sz="4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아버지</a:t>
            </a:r>
            <a:endParaRPr sz="1100"/>
          </a:p>
        </p:txBody>
      </p:sp>
      <p:pic>
        <p:nvPicPr>
          <p:cNvPr descr="C:\Users\DB400SCA\Desktop\2015 인공지능\인공지능ppt\앨런튜닝_누끼.png"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7109" y="658922"/>
            <a:ext cx="2956892" cy="406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683568" y="843559"/>
            <a:ext cx="691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앨런 튜링</a:t>
            </a:r>
            <a:endParaRPr b="1"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6149837" y="4778237"/>
            <a:ext cx="1983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출처: 위키피디아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B400SCA\Desktop\2015 인공지능\인공지능ppt\앨런튜닝_누끼.png" id="218" name="Google Shape;21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2548" y="658921"/>
            <a:ext cx="3271454" cy="449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1721523" y="676576"/>
            <a:ext cx="4116600" cy="1671000"/>
          </a:xfrm>
          <a:prstGeom prst="wedgeRoundRectCallout">
            <a:avLst>
              <a:gd fmla="val 67781" name="adj1"/>
              <a:gd fmla="val 42806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나는 1936년에 현대 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컴퓨터의 이론적 바탕이 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된 튜링 머신을 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발표했어.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  <p:pic>
        <p:nvPicPr>
          <p:cNvPr descr="기계적 절차와 수학" id="220" name="Google Shape;22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96" y="2400136"/>
            <a:ext cx="2799393" cy="271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B400SCA\Desktop\2015 인공지능\인공지능ppt\앨런튜닝_누끼.png" id="226" name="Google Shape;2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2548" y="658921"/>
            <a:ext cx="3271454" cy="449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/>
        </p:nvSpPr>
        <p:spPr>
          <a:xfrm>
            <a:off x="598004" y="818108"/>
            <a:ext cx="4680600" cy="2088300"/>
          </a:xfrm>
          <a:prstGeom prst="wedgeRoundRectCallout">
            <a:avLst>
              <a:gd fmla="val 67781" name="adj1"/>
              <a:gd fmla="val 42806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컴퓨터가 인간의 지능을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흉내 낼 수 있을 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것이라고 생각했지.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B400SCA\Desktop\2015 인공지능\인공지능ppt\앨런튜닝_누끼.png" id="233" name="Google Shape;2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2548" y="658921"/>
            <a:ext cx="3271454" cy="449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/>
          <p:nvPr/>
        </p:nvSpPr>
        <p:spPr>
          <a:xfrm>
            <a:off x="800894" y="682287"/>
            <a:ext cx="4680600" cy="2088300"/>
          </a:xfrm>
          <a:prstGeom prst="wedgeRoundRectCallout">
            <a:avLst>
              <a:gd fmla="val 67781" name="adj1"/>
              <a:gd fmla="val 42806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그래서 1950년에는 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컴퓨터의 지능을 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판단하는 튜링 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테스트를 제안했어.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순서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ko"/>
              <a:t>지능의 이해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ko"/>
              <a:t>인공지능의 이해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ko"/>
              <a:t>인공지능과 지능에이전트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ko"/>
              <a:t>과제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B400SCA\Desktop\2015 인공지능\인공지능ppt\17-1.png" id="240" name="Google Shape;24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156" y="505269"/>
            <a:ext cx="4819390" cy="367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/>
          <p:nvPr/>
        </p:nvSpPr>
        <p:spPr>
          <a:xfrm>
            <a:off x="134844" y="3576176"/>
            <a:ext cx="5481900" cy="1520100"/>
          </a:xfrm>
          <a:prstGeom prst="wedgeRoundRectCallout">
            <a:avLst>
              <a:gd fmla="val 66827" name="adj1"/>
              <a:gd fmla="val -57437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튜링 테스트에서는 인간이</a:t>
            </a:r>
            <a:endParaRPr b="1" sz="2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컴퓨터와 대화를 나누었을 때 우리가 </a:t>
            </a:r>
            <a:endParaRPr b="1" sz="2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컴퓨터와 인간을 구분할 수 없으면 </a:t>
            </a:r>
            <a:endParaRPr b="1" sz="2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컴퓨터가 지능을 가진 것이라고 판단해.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 b="0" l="0" r="0" t="14733"/>
          <a:stretch/>
        </p:blipFill>
        <p:spPr>
          <a:xfrm>
            <a:off x="1572867" y="1489034"/>
            <a:ext cx="6315153" cy="333625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/>
          <p:nvPr/>
        </p:nvSpPr>
        <p:spPr>
          <a:xfrm>
            <a:off x="1259632" y="798935"/>
            <a:ext cx="684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"우리는 1956년 여름 뉴햄프셔 하노버에 있는 다트머스 대학에서 두 달 동안 10명의 과학자가 인공지능 연구를 수행할 것을 제안한다"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4"/>
          <p:cNvSpPr/>
          <p:nvPr/>
        </p:nvSpPr>
        <p:spPr>
          <a:xfrm>
            <a:off x="1721954" y="4835675"/>
            <a:ext cx="20667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[그림] 다트머스 포럼 참석자 (</a:t>
            </a: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출처</a:t>
            </a:r>
            <a:r>
              <a:rPr lang="k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/>
          <p:nvPr/>
        </p:nvSpPr>
        <p:spPr>
          <a:xfrm>
            <a:off x="689929" y="1059583"/>
            <a:ext cx="71223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인공지능에 관한 다트머스 여름 연구 프로젝트 제안 (1955년 8월 31일)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우리는 1956년 여름 뉴햄프셔 하노버에 있는 다트머스 대학에서 2개월 동안 </a:t>
            </a:r>
            <a:r>
              <a:rPr lang="ko" sz="18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인공지능</a:t>
            </a:r>
            <a:r>
              <a:rPr lang="ko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에 대해 10명이 연구를 수행할 것을 제안한다. </a:t>
            </a:r>
            <a:r>
              <a:rPr lang="ko" sz="18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이 연구는 학습의 모든 측면이나 지성의 다른 특징들이 원칙적으로 정확하게 기술될 수 있기 때문에 기계가 그것을 시뮬레이션 할 수 있다는 추측에 근거해 진행시키는 것이다. </a:t>
            </a:r>
            <a:r>
              <a:rPr lang="ko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기계가 언어를 사용하고 추상화와 개념을 형성하며, 현재 인간에게 남겨진 여러 문제를 해결하고, 스스로를 향상시키는 방법을 찾기 위한 시도가 이루어질 것이다. (하략)</a:t>
            </a:r>
            <a:endParaRPr sz="1100"/>
          </a:p>
        </p:txBody>
      </p:sp>
      <p:sp>
        <p:nvSpPr>
          <p:cNvPr id="256" name="Google Shape;256;p35"/>
          <p:cNvSpPr/>
          <p:nvPr/>
        </p:nvSpPr>
        <p:spPr>
          <a:xfrm>
            <a:off x="598004" y="4201804"/>
            <a:ext cx="721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출처: McCarty et al, 1955, AI Magazine Volume 27, 번호 4 pp. 12–14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/>
        </p:nvSpPr>
        <p:spPr>
          <a:xfrm>
            <a:off x="833150" y="915566"/>
            <a:ext cx="691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인공지능?</a:t>
            </a:r>
            <a:endParaRPr b="1" sz="27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861254" y="1718743"/>
            <a:ext cx="721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인간의 지능을 컴퓨터로 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모방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하여 </a:t>
            </a:r>
            <a:r>
              <a:rPr b="1" lang="ko" sz="2100">
                <a:solidFill>
                  <a:schemeClr val="dk1"/>
                </a:solidFill>
                <a:highlight>
                  <a:srgbClr val="FFFF00"/>
                </a:highlight>
                <a:latin typeface="Malgun Gothic"/>
                <a:ea typeface="Malgun Gothic"/>
                <a:cs typeface="Malgun Gothic"/>
                <a:sym typeface="Malgun Gothic"/>
              </a:rPr>
              <a:t>인간의 지능적 행위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흉내 낼 수 있도록 한 기술</a:t>
            </a:r>
            <a:endParaRPr sz="1100"/>
          </a:p>
        </p:txBody>
      </p:sp>
      <p:sp>
        <p:nvSpPr>
          <p:cNvPr id="264" name="Google Shape;264;p36"/>
          <p:cNvSpPr/>
          <p:nvPr/>
        </p:nvSpPr>
        <p:spPr>
          <a:xfrm>
            <a:off x="2418925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500"/>
          </a:p>
        </p:txBody>
      </p:sp>
      <p:sp>
        <p:nvSpPr>
          <p:cNvPr id="265" name="Google Shape;265;p36"/>
          <p:cNvSpPr/>
          <p:nvPr/>
        </p:nvSpPr>
        <p:spPr>
          <a:xfrm>
            <a:off x="4140026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500"/>
          </a:p>
        </p:txBody>
      </p:sp>
      <p:sp>
        <p:nvSpPr>
          <p:cNvPr id="266" name="Google Shape;266;p36"/>
          <p:cNvSpPr/>
          <p:nvPr/>
        </p:nvSpPr>
        <p:spPr>
          <a:xfrm>
            <a:off x="5861127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500"/>
          </a:p>
        </p:txBody>
      </p:sp>
      <p:sp>
        <p:nvSpPr>
          <p:cNvPr id="267" name="Google Shape;267;p36"/>
          <p:cNvSpPr/>
          <p:nvPr/>
        </p:nvSpPr>
        <p:spPr>
          <a:xfrm>
            <a:off x="2418935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500"/>
          </a:p>
        </p:txBody>
      </p:sp>
      <p:sp>
        <p:nvSpPr>
          <p:cNvPr id="268" name="Google Shape;268;p36"/>
          <p:cNvSpPr/>
          <p:nvPr/>
        </p:nvSpPr>
        <p:spPr>
          <a:xfrm>
            <a:off x="4140033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/>
          <p:nvPr/>
        </p:nvSpPr>
        <p:spPr>
          <a:xfrm>
            <a:off x="5861135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300">
                <a:solidFill>
                  <a:schemeClr val="lt1"/>
                </a:solidFill>
              </a:rPr>
              <a:t>생성</a:t>
            </a:r>
            <a:endParaRPr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/>
          <p:nvPr/>
        </p:nvSpPr>
        <p:spPr>
          <a:xfrm>
            <a:off x="3218609" y="3924967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1100"/>
          </a:p>
        </p:txBody>
      </p:sp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6907" y="818874"/>
            <a:ext cx="4035224" cy="250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04" y="818874"/>
            <a:ext cx="4035224" cy="250183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 txBox="1"/>
          <p:nvPr/>
        </p:nvSpPr>
        <p:spPr>
          <a:xfrm>
            <a:off x="288357" y="3442716"/>
            <a:ext cx="4035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카메라 애플리케이션 얼굴 인식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4653519" y="3407338"/>
            <a:ext cx="3379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로봇 청소기 장애물 인식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7"/>
          <p:cNvSpPr/>
          <p:nvPr/>
        </p:nvSpPr>
        <p:spPr>
          <a:xfrm>
            <a:off x="4557008" y="3924565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/>
          <p:nvPr/>
        </p:nvSpPr>
        <p:spPr>
          <a:xfrm>
            <a:off x="3084005" y="3960535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9345" y="764882"/>
            <a:ext cx="5003380" cy="27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4211960" y="3473446"/>
            <a:ext cx="4248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알파고 탐색 경로 중 일부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막내린 세기의 대국…&amp;quot;알파고·이세돌 모두 승리&amp;quot; | SBS 뉴스" id="289" name="Google Shape;2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408" y="1136145"/>
            <a:ext cx="3923928" cy="220721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 txBox="1"/>
          <p:nvPr/>
        </p:nvSpPr>
        <p:spPr>
          <a:xfrm>
            <a:off x="-187136" y="3442384"/>
            <a:ext cx="4248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알파고와 이세돌의 바둑 경기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8"/>
          <p:cNvSpPr/>
          <p:nvPr/>
        </p:nvSpPr>
        <p:spPr>
          <a:xfrm>
            <a:off x="4368065" y="3954689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/>
          <p:nvPr/>
        </p:nvSpPr>
        <p:spPr>
          <a:xfrm>
            <a:off x="3524707" y="3866402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1100"/>
          </a:p>
        </p:txBody>
      </p:sp>
      <p:sp>
        <p:nvSpPr>
          <p:cNvPr id="298" name="Google Shape;298;p39"/>
          <p:cNvSpPr txBox="1"/>
          <p:nvPr/>
        </p:nvSpPr>
        <p:spPr>
          <a:xfrm>
            <a:off x="4394990" y="3773461"/>
            <a:ext cx="3379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커피 주문 챗봇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0648" y="711418"/>
            <a:ext cx="2161691" cy="3051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신한은행, 챗봇에 &amp;#39;인격&amp;#39; 입힌다" id="300" name="Google Shape;30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8944" y="737533"/>
            <a:ext cx="1828452" cy="3147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 txBox="1"/>
          <p:nvPr/>
        </p:nvSpPr>
        <p:spPr>
          <a:xfrm>
            <a:off x="368449" y="3866402"/>
            <a:ext cx="3379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은행 업무 챗봇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/>
          <p:nvPr/>
        </p:nvSpPr>
        <p:spPr>
          <a:xfrm>
            <a:off x="3444554" y="3873509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1100"/>
          </a:p>
        </p:txBody>
      </p:sp>
      <p:sp>
        <p:nvSpPr>
          <p:cNvPr id="308" name="Google Shape;308;p40"/>
          <p:cNvSpPr/>
          <p:nvPr/>
        </p:nvSpPr>
        <p:spPr>
          <a:xfrm>
            <a:off x="4956212" y="3873509"/>
            <a:ext cx="1128000" cy="10881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  <p:pic>
        <p:nvPicPr>
          <p:cNvPr id="309" name="Google Shape;30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80" y="808749"/>
            <a:ext cx="4190497" cy="251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 txBox="1"/>
          <p:nvPr/>
        </p:nvSpPr>
        <p:spPr>
          <a:xfrm>
            <a:off x="-786860" y="3362741"/>
            <a:ext cx="550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수확량을 예측하는 스마트팜 보도 자료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0"/>
          <p:cNvSpPr txBox="1"/>
          <p:nvPr/>
        </p:nvSpPr>
        <p:spPr>
          <a:xfrm>
            <a:off x="4932040" y="3356282"/>
            <a:ext cx="4035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[그림] 데이터를 학습하여 예측에 활용 사례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4">
            <a:alphaModFix/>
          </a:blip>
          <a:srcRect b="33366" l="1576" r="67871" t="8443"/>
          <a:stretch/>
        </p:blipFill>
        <p:spPr>
          <a:xfrm>
            <a:off x="5292080" y="738508"/>
            <a:ext cx="2588254" cy="260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176" y="21625"/>
            <a:ext cx="5664375" cy="510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/>
        </p:nvSpPr>
        <p:spPr>
          <a:xfrm>
            <a:off x="833150" y="915566"/>
            <a:ext cx="691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인공지능?</a:t>
            </a:r>
            <a:endParaRPr b="1" sz="27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2"/>
          <p:cNvSpPr txBox="1"/>
          <p:nvPr/>
        </p:nvSpPr>
        <p:spPr>
          <a:xfrm>
            <a:off x="861254" y="1718743"/>
            <a:ext cx="721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인간의 지능을 컴퓨터로 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모방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하여 </a:t>
            </a:r>
            <a:r>
              <a:rPr b="1" lang="ko" sz="2100">
                <a:solidFill>
                  <a:schemeClr val="dk1"/>
                </a:solidFill>
                <a:highlight>
                  <a:srgbClr val="FFFF00"/>
                </a:highlight>
                <a:latin typeface="Malgun Gothic"/>
                <a:ea typeface="Malgun Gothic"/>
                <a:cs typeface="Malgun Gothic"/>
                <a:sym typeface="Malgun Gothic"/>
              </a:rPr>
              <a:t>인간의 지능적 행위</a:t>
            </a:r>
            <a:r>
              <a:rPr b="1" lang="ko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흉내 낼 수 있도록 한 기술</a:t>
            </a:r>
            <a:endParaRPr sz="1100"/>
          </a:p>
        </p:txBody>
      </p:sp>
      <p:sp>
        <p:nvSpPr>
          <p:cNvPr id="325" name="Google Shape;325;p42"/>
          <p:cNvSpPr/>
          <p:nvPr/>
        </p:nvSpPr>
        <p:spPr>
          <a:xfrm>
            <a:off x="2418925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500"/>
          </a:p>
        </p:txBody>
      </p:sp>
      <p:sp>
        <p:nvSpPr>
          <p:cNvPr id="326" name="Google Shape;326;p42"/>
          <p:cNvSpPr/>
          <p:nvPr/>
        </p:nvSpPr>
        <p:spPr>
          <a:xfrm>
            <a:off x="4140026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500"/>
          </a:p>
        </p:txBody>
      </p:sp>
      <p:sp>
        <p:nvSpPr>
          <p:cNvPr id="327" name="Google Shape;327;p42"/>
          <p:cNvSpPr/>
          <p:nvPr/>
        </p:nvSpPr>
        <p:spPr>
          <a:xfrm>
            <a:off x="5861127" y="2752925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500"/>
          </a:p>
        </p:txBody>
      </p:sp>
      <p:sp>
        <p:nvSpPr>
          <p:cNvPr id="328" name="Google Shape;328;p42"/>
          <p:cNvSpPr/>
          <p:nvPr/>
        </p:nvSpPr>
        <p:spPr>
          <a:xfrm>
            <a:off x="2418935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500"/>
          </a:p>
        </p:txBody>
      </p:sp>
      <p:sp>
        <p:nvSpPr>
          <p:cNvPr id="329" name="Google Shape;329;p42"/>
          <p:cNvSpPr/>
          <p:nvPr/>
        </p:nvSpPr>
        <p:spPr>
          <a:xfrm>
            <a:off x="4140033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2"/>
          <p:cNvSpPr/>
          <p:nvPr/>
        </p:nvSpPr>
        <p:spPr>
          <a:xfrm>
            <a:off x="5861135" y="3913371"/>
            <a:ext cx="1180800" cy="10428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300">
                <a:solidFill>
                  <a:schemeClr val="lt1"/>
                </a:solidFill>
              </a:rPr>
              <a:t>생성</a:t>
            </a:r>
            <a:endParaRPr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ko"/>
              <a:t>지능의 이해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문제 해결 사례</a:t>
            </a:r>
            <a:endParaRPr/>
          </a:p>
        </p:txBody>
      </p:sp>
      <p:pic>
        <p:nvPicPr>
          <p:cNvPr id="336" name="Google Shape;3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069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>
            <p:ph type="title"/>
          </p:nvPr>
        </p:nvSpPr>
        <p:spPr>
          <a:xfrm>
            <a:off x="311700" y="445025"/>
            <a:ext cx="216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문제 해결 사례</a:t>
            </a:r>
            <a:endParaRPr/>
          </a:p>
        </p:txBody>
      </p:sp>
      <p:pic>
        <p:nvPicPr>
          <p:cNvPr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650" y="176375"/>
            <a:ext cx="6353924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문제 해결 사례</a:t>
            </a:r>
            <a:endParaRPr/>
          </a:p>
        </p:txBody>
      </p:sp>
      <p:pic>
        <p:nvPicPr>
          <p:cNvPr id="348" name="Google Shape;34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309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문제 해결 사례</a:t>
            </a:r>
            <a:endParaRPr/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18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인공지능의 문제 해결 사례</a:t>
            </a:r>
            <a:endParaRPr/>
          </a:p>
        </p:txBody>
      </p:sp>
      <p:pic>
        <p:nvPicPr>
          <p:cNvPr id="360" name="Google Shape;3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311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3. </a:t>
            </a:r>
            <a:r>
              <a:rPr lang="ko"/>
              <a:t>인공지능과 지능에이전트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/>
          <p:nvPr/>
        </p:nvSpPr>
        <p:spPr>
          <a:xfrm>
            <a:off x="702831" y="336125"/>
            <a:ext cx="691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chemeClr val="dk1"/>
                </a:solidFill>
              </a:rPr>
              <a:t>에이전트(Agent)?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71" name="Google Shape;371;p49"/>
          <p:cNvSpPr txBox="1"/>
          <p:nvPr/>
        </p:nvSpPr>
        <p:spPr>
          <a:xfrm>
            <a:off x="702831" y="983781"/>
            <a:ext cx="756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누군가를 </a:t>
            </a:r>
            <a:r>
              <a:rPr lang="ko" sz="2400">
                <a:solidFill>
                  <a:srgbClr val="000000"/>
                </a:solidFill>
                <a:highlight>
                  <a:srgbClr val="FFFF00"/>
                </a:highlight>
                <a:latin typeface="Malgun Gothic"/>
                <a:ea typeface="Malgun Gothic"/>
                <a:cs typeface="Malgun Gothic"/>
                <a:sym typeface="Malgun Gothic"/>
              </a:rPr>
              <a:t>대신</a:t>
            </a:r>
            <a:r>
              <a:rPr lang="ko" sz="24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하여 주어진 환경과 자율적으로 </a:t>
            </a:r>
            <a:r>
              <a:rPr lang="ko" sz="2400">
                <a:solidFill>
                  <a:srgbClr val="000000"/>
                </a:solidFill>
                <a:highlight>
                  <a:srgbClr val="FFFF00"/>
                </a:highlight>
                <a:latin typeface="Malgun Gothic"/>
                <a:ea typeface="Malgun Gothic"/>
                <a:cs typeface="Malgun Gothic"/>
                <a:sym typeface="Malgun Gothic"/>
              </a:rPr>
              <a:t>상호 작용</a:t>
            </a:r>
            <a:r>
              <a:rPr lang="ko" sz="24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하며 특정한 </a:t>
            </a:r>
            <a:r>
              <a:rPr lang="ko" sz="2400">
                <a:solidFill>
                  <a:srgbClr val="000000"/>
                </a:solidFill>
                <a:highlight>
                  <a:srgbClr val="FFFF00"/>
                </a:highlight>
                <a:latin typeface="Malgun Gothic"/>
                <a:ea typeface="Malgun Gothic"/>
                <a:cs typeface="Malgun Gothic"/>
                <a:sym typeface="Malgun Gothic"/>
              </a:rPr>
              <a:t>역할</a:t>
            </a:r>
            <a:r>
              <a:rPr lang="ko" sz="24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을 수행하는 개체</a:t>
            </a:r>
            <a:endParaRPr sz="2400"/>
          </a:p>
        </p:txBody>
      </p:sp>
      <p:sp>
        <p:nvSpPr>
          <p:cNvPr id="372" name="Google Shape;372;p49"/>
          <p:cNvSpPr txBox="1"/>
          <p:nvPr/>
        </p:nvSpPr>
        <p:spPr>
          <a:xfrm>
            <a:off x="1536297" y="4527786"/>
            <a:ext cx="165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latin typeface="Malgun Gothic"/>
                <a:ea typeface="Malgun Gothic"/>
                <a:cs typeface="Malgun Gothic"/>
                <a:sym typeface="Malgun Gothic"/>
              </a:rPr>
              <a:t>자동문</a:t>
            </a: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에이전트</a:t>
            </a:r>
            <a:endParaRPr sz="1800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73" name="Google Shape;373;p49"/>
          <p:cNvSpPr txBox="1"/>
          <p:nvPr/>
        </p:nvSpPr>
        <p:spPr>
          <a:xfrm>
            <a:off x="5405892" y="4527786"/>
            <a:ext cx="280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latin typeface="Malgun Gothic"/>
                <a:ea typeface="Malgun Gothic"/>
                <a:cs typeface="Malgun Gothic"/>
                <a:sym typeface="Malgun Gothic"/>
              </a:rPr>
              <a:t>청소</a:t>
            </a: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에이전트</a:t>
            </a:r>
            <a:endParaRPr sz="1800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74" name="Google Shape;3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525" y="2386806"/>
            <a:ext cx="3075991" cy="198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216" y="2386806"/>
            <a:ext cx="2982870" cy="198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/>
        </p:nvSpPr>
        <p:spPr>
          <a:xfrm>
            <a:off x="702830" y="909160"/>
            <a:ext cx="631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에이전트와 지능에이전트</a:t>
            </a:r>
            <a:r>
              <a:rPr b="1" lang="ko" sz="3200"/>
              <a:t>의</a:t>
            </a:r>
            <a:r>
              <a:rPr b="1" lang="ko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비교</a:t>
            </a:r>
            <a:endParaRPr/>
          </a:p>
        </p:txBody>
      </p:sp>
      <p:pic>
        <p:nvPicPr>
          <p:cNvPr descr="증기와 바닥을 청소 하는 사람을 웃 고 영 청소 청소기 집 남편 집에서 일 하는 벡터 일러스트 레이 션 남자에 대한 스톡 벡터 아트 및  기타 이미지 - iStock" id="381" name="Google Shape;38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976736"/>
            <a:ext cx="1779661" cy="177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/>
          <p:nvPr/>
        </p:nvSpPr>
        <p:spPr>
          <a:xfrm>
            <a:off x="2175198" y="2728824"/>
            <a:ext cx="720000" cy="43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83" name="Google Shape;383;p50"/>
          <p:cNvPicPr preferRelativeResize="0"/>
          <p:nvPr/>
        </p:nvPicPr>
        <p:blipFill rotWithShape="1">
          <a:blip r:embed="rId4">
            <a:alphaModFix/>
          </a:blip>
          <a:srcRect b="0" l="0" r="0" t="5615"/>
          <a:stretch/>
        </p:blipFill>
        <p:spPr>
          <a:xfrm>
            <a:off x="3287970" y="2414676"/>
            <a:ext cx="1142814" cy="74619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0"/>
          <p:cNvSpPr/>
          <p:nvPr/>
        </p:nvSpPr>
        <p:spPr>
          <a:xfrm>
            <a:off x="4827113" y="2711514"/>
            <a:ext cx="720000" cy="43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인공 지능 윤곽선" id="385" name="Google Shape;38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7395" y="181442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0"/>
          <p:cNvPicPr preferRelativeResize="0"/>
          <p:nvPr/>
        </p:nvPicPr>
        <p:blipFill rotWithShape="1">
          <a:blip r:embed="rId4">
            <a:alphaModFix/>
          </a:blip>
          <a:srcRect b="0" l="0" r="0" t="5615"/>
          <a:stretch/>
        </p:blipFill>
        <p:spPr>
          <a:xfrm>
            <a:off x="6283188" y="2849027"/>
            <a:ext cx="1142814" cy="74619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0"/>
          <p:cNvSpPr txBox="1"/>
          <p:nvPr/>
        </p:nvSpPr>
        <p:spPr>
          <a:xfrm>
            <a:off x="675505" y="3609449"/>
            <a:ext cx="9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사람</a:t>
            </a:r>
            <a:endParaRPr/>
          </a:p>
        </p:txBody>
      </p:sp>
      <p:sp>
        <p:nvSpPr>
          <p:cNvPr id="388" name="Google Shape;388;p50"/>
          <p:cNvSpPr txBox="1"/>
          <p:nvPr/>
        </p:nvSpPr>
        <p:spPr>
          <a:xfrm>
            <a:off x="3131840" y="3609449"/>
            <a:ext cx="12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에이전트</a:t>
            </a:r>
            <a:endParaRPr/>
          </a:p>
        </p:txBody>
      </p:sp>
      <p:sp>
        <p:nvSpPr>
          <p:cNvPr id="389" name="Google Shape;389;p50"/>
          <p:cNvSpPr txBox="1"/>
          <p:nvPr/>
        </p:nvSpPr>
        <p:spPr>
          <a:xfrm>
            <a:off x="5956610" y="3610535"/>
            <a:ext cx="17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지능 에이전트</a:t>
            </a:r>
            <a:endParaRPr/>
          </a:p>
        </p:txBody>
      </p:sp>
      <p:sp>
        <p:nvSpPr>
          <p:cNvPr id="390" name="Google Shape;390;p50"/>
          <p:cNvSpPr txBox="1"/>
          <p:nvPr/>
        </p:nvSpPr>
        <p:spPr>
          <a:xfrm>
            <a:off x="1918292" y="2320860"/>
            <a:ext cx="9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자동화</a:t>
            </a:r>
            <a:endParaRPr/>
          </a:p>
        </p:txBody>
      </p:sp>
      <p:sp>
        <p:nvSpPr>
          <p:cNvPr id="391" name="Google Shape;391;p50"/>
          <p:cNvSpPr txBox="1"/>
          <p:nvPr/>
        </p:nvSpPr>
        <p:spPr>
          <a:xfrm>
            <a:off x="4597469" y="2320860"/>
            <a:ext cx="9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지능화</a:t>
            </a:r>
            <a:endParaRPr/>
          </a:p>
        </p:txBody>
      </p:sp>
      <p:sp>
        <p:nvSpPr>
          <p:cNvPr id="392" name="Google Shape;392;p50"/>
          <p:cNvSpPr/>
          <p:nvPr/>
        </p:nvSpPr>
        <p:spPr>
          <a:xfrm>
            <a:off x="437131" y="1902693"/>
            <a:ext cx="1614600" cy="1780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3" name="Google Shape;393;p50"/>
          <p:cNvSpPr/>
          <p:nvPr/>
        </p:nvSpPr>
        <p:spPr>
          <a:xfrm>
            <a:off x="2975149" y="1838424"/>
            <a:ext cx="1614600" cy="1780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4" name="Google Shape;394;p50"/>
          <p:cNvSpPr/>
          <p:nvPr/>
        </p:nvSpPr>
        <p:spPr>
          <a:xfrm>
            <a:off x="5956610" y="1838423"/>
            <a:ext cx="1614600" cy="1780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인간과 </a:t>
            </a:r>
            <a:r>
              <a:rPr lang="ko"/>
              <a:t>지능에이전트 </a:t>
            </a:r>
            <a:r>
              <a:rPr lang="ko"/>
              <a:t>비교</a:t>
            </a:r>
            <a:endParaRPr/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475" y="1208104"/>
            <a:ext cx="4994590" cy="377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다양한 지능에이전트 </a:t>
            </a:r>
            <a:r>
              <a:rPr lang="ko"/>
              <a:t>사례</a:t>
            </a:r>
            <a:endParaRPr/>
          </a:p>
        </p:txBody>
      </p:sp>
      <p:pic>
        <p:nvPicPr>
          <p:cNvPr id="408" name="Google Shape;40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125" y="1215779"/>
            <a:ext cx="7226035" cy="377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702831" y="771551"/>
            <a:ext cx="6912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" sz="4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지능?</a:t>
            </a:r>
            <a:endParaRPr b="1" sz="4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702831" y="1669331"/>
            <a:ext cx="7560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새로운 상황에서 그 의미를 </a:t>
            </a:r>
            <a:endParaRPr b="1" sz="24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이해하고, 합리적인 처리와 </a:t>
            </a:r>
            <a:endParaRPr b="1" sz="24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해결 방법을 알아내는 지적 능력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4. </a:t>
            </a:r>
            <a:r>
              <a:rPr lang="ko"/>
              <a:t>과제: 튜링 테스트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(</a:t>
            </a:r>
            <a:r>
              <a:rPr lang="ko"/>
              <a:t>준비) 대화형 인공지능 챗봇</a:t>
            </a:r>
            <a:endParaRPr/>
          </a:p>
        </p:txBody>
      </p:sp>
      <p:sp>
        <p:nvSpPr>
          <p:cNvPr id="419" name="Google Shape;419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/>
              <a:t>코파일럿‌‌: </a:t>
            </a:r>
            <a:r>
              <a:rPr lang="ko" u="sng">
                <a:solidFill>
                  <a:schemeClr val="hlink"/>
                </a:solidFill>
                <a:hlinkClick r:id="rId3"/>
              </a:rPr>
              <a:t>https://copilot.microsoft.com/chats/N8HFEQ59sPeCzSnwj3t1H</a:t>
            </a:r>
            <a:r>
              <a:rPr lang="ko"/>
              <a:t>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/>
              <a:t>구글Gemini: </a:t>
            </a:r>
            <a:r>
              <a:rPr lang="ko" u="sng">
                <a:solidFill>
                  <a:schemeClr val="hlink"/>
                </a:solidFill>
                <a:hlinkClick r:id="rId4"/>
              </a:rPr>
              <a:t>https://gemini.google.com/app</a:t>
            </a:r>
            <a:r>
              <a:rPr lang="ko"/>
              <a:t>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/>
              <a:t>뤼튼‌‌: </a:t>
            </a:r>
            <a:r>
              <a:rPr lang="ko" u="sng">
                <a:solidFill>
                  <a:schemeClr val="hlink"/>
                </a:solidFill>
                <a:hlinkClick r:id="rId5"/>
              </a:rPr>
              <a:t>https://wrtn.ai</a:t>
            </a:r>
            <a:r>
              <a:rPr lang="ko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1403648" y="734401"/>
            <a:ext cx="6022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지능을 통해 상황 판단과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의사 결정을 함</a:t>
            </a:r>
            <a:endParaRPr sz="1100"/>
          </a:p>
        </p:txBody>
      </p:sp>
      <p:sp>
        <p:nvSpPr>
          <p:cNvPr id="86" name="Google Shape;86;p18"/>
          <p:cNvSpPr/>
          <p:nvPr/>
        </p:nvSpPr>
        <p:spPr>
          <a:xfrm>
            <a:off x="1481572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인식</a:t>
            </a:r>
            <a:endParaRPr sz="1100"/>
          </a:p>
        </p:txBody>
      </p:sp>
      <p:sp>
        <p:nvSpPr>
          <p:cNvPr id="87" name="Google Shape;87;p18"/>
          <p:cNvSpPr/>
          <p:nvPr/>
        </p:nvSpPr>
        <p:spPr>
          <a:xfrm>
            <a:off x="3851920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학습</a:t>
            </a:r>
            <a:endParaRPr sz="1100"/>
          </a:p>
        </p:txBody>
      </p:sp>
      <p:sp>
        <p:nvSpPr>
          <p:cNvPr id="88" name="Google Shape;88;p18"/>
          <p:cNvSpPr/>
          <p:nvPr/>
        </p:nvSpPr>
        <p:spPr>
          <a:xfrm>
            <a:off x="6222268" y="1948414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예측</a:t>
            </a:r>
            <a:endParaRPr sz="1100"/>
          </a:p>
        </p:txBody>
      </p:sp>
      <p:sp>
        <p:nvSpPr>
          <p:cNvPr id="89" name="Google Shape;89;p18"/>
          <p:cNvSpPr/>
          <p:nvPr/>
        </p:nvSpPr>
        <p:spPr>
          <a:xfrm>
            <a:off x="2523436" y="3532591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추론</a:t>
            </a:r>
            <a:endParaRPr sz="1100"/>
          </a:p>
        </p:txBody>
      </p:sp>
      <p:sp>
        <p:nvSpPr>
          <p:cNvPr id="90" name="Google Shape;90;p18"/>
          <p:cNvSpPr/>
          <p:nvPr/>
        </p:nvSpPr>
        <p:spPr>
          <a:xfrm>
            <a:off x="5180404" y="3532591"/>
            <a:ext cx="1626000" cy="1423500"/>
          </a:xfrm>
          <a:prstGeom prst="ellipse">
            <a:avLst/>
          </a:prstGeom>
          <a:solidFill>
            <a:srgbClr val="5AC3B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문제 해결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(탐색)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지하철 요금 두배로 내면 두자리에 앉아갈 수 있을까? (부제: 지하철 2인분) :: 시간을 달리는 e라이더 &amp;lt;전기 자전거 여행, IT  스토리&amp;gt;" id="96" name="Google Shape;96;p19"/>
          <p:cNvPicPr preferRelativeResize="0"/>
          <p:nvPr/>
        </p:nvPicPr>
        <p:blipFill rotWithShape="1">
          <a:blip r:embed="rId3">
            <a:alphaModFix/>
          </a:blip>
          <a:srcRect b="18752" l="0" r="0" t="0"/>
          <a:stretch/>
        </p:blipFill>
        <p:spPr>
          <a:xfrm>
            <a:off x="1721954" y="1432034"/>
            <a:ext cx="5488194" cy="334436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1403648" y="734401"/>
            <a:ext cx="602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생활 속 사례로 알아보는 지능</a:t>
            </a:r>
            <a:endParaRPr sz="1100"/>
          </a:p>
        </p:txBody>
      </p:sp>
      <p:sp>
        <p:nvSpPr>
          <p:cNvPr id="98" name="Google Shape;98;p19"/>
          <p:cNvSpPr/>
          <p:nvPr/>
        </p:nvSpPr>
        <p:spPr>
          <a:xfrm>
            <a:off x="1721954" y="4835675"/>
            <a:ext cx="20667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[그림] 지하철 풍경 예시 (</a:t>
            </a: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출처</a:t>
            </a:r>
            <a:r>
              <a:rPr lang="k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1438452" y="591254"/>
            <a:ext cx="61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인간의 지능적 행위</a:t>
            </a:r>
            <a:endParaRPr sz="1100"/>
          </a:p>
        </p:txBody>
      </p:sp>
      <p:pic>
        <p:nvPicPr>
          <p:cNvPr descr="C:\Users\DB400SCA\Desktop\2015 인공지능\인공지능ppt\16-1.png" id="105" name="Google Shape;1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54" y="1635647"/>
            <a:ext cx="3348902" cy="3396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0"/>
          <p:cNvGrpSpPr/>
          <p:nvPr/>
        </p:nvGrpSpPr>
        <p:grpSpPr>
          <a:xfrm>
            <a:off x="3914871" y="1203513"/>
            <a:ext cx="4115566" cy="3686347"/>
            <a:chOff x="3932626" y="1772816"/>
            <a:chExt cx="4887846" cy="4538160"/>
          </a:xfrm>
        </p:grpSpPr>
        <p:sp>
          <p:nvSpPr>
            <p:cNvPr id="107" name="Google Shape;107;p20"/>
            <p:cNvSpPr/>
            <p:nvPr/>
          </p:nvSpPr>
          <p:spPr>
            <a:xfrm>
              <a:off x="4932040" y="1772816"/>
              <a:ext cx="3888432" cy="4538160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0"/>
            <p:cNvSpPr/>
            <p:nvPr/>
          </p:nvSpPr>
          <p:spPr>
            <a:xfrm>
              <a:off x="3932626" y="3789040"/>
              <a:ext cx="144000" cy="14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0"/>
            <p:cNvSpPr/>
            <p:nvPr/>
          </p:nvSpPr>
          <p:spPr>
            <a:xfrm>
              <a:off x="4139952" y="3717032"/>
              <a:ext cx="216000" cy="216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4463032" y="3717032"/>
              <a:ext cx="324000" cy="32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DB400SCA\Desktop\2015 인공지능\인공지능ppt\16-2.png" id="111" name="Google Shape;111;p20"/>
          <p:cNvPicPr preferRelativeResize="0"/>
          <p:nvPr/>
        </p:nvPicPr>
        <p:blipFill rotWithShape="1">
          <a:blip r:embed="rId4">
            <a:alphaModFix/>
          </a:blip>
          <a:srcRect b="85059" l="0" r="0" t="0"/>
          <a:stretch/>
        </p:blipFill>
        <p:spPr>
          <a:xfrm>
            <a:off x="5518190" y="3046180"/>
            <a:ext cx="1730836" cy="13415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5336647" y="1922305"/>
            <a:ext cx="237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할머니 짐이 엄청 많네. 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1438452" y="591254"/>
            <a:ext cx="61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인간의 지능적 행위</a:t>
            </a:r>
            <a:endParaRPr sz="1100"/>
          </a:p>
        </p:txBody>
      </p:sp>
      <p:pic>
        <p:nvPicPr>
          <p:cNvPr descr="C:\Users\DB400SCA\Desktop\2015 인공지능\인공지능ppt\16-1.png"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54" y="1635647"/>
            <a:ext cx="3348902" cy="3396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1"/>
          <p:cNvGrpSpPr/>
          <p:nvPr/>
        </p:nvGrpSpPr>
        <p:grpSpPr>
          <a:xfrm>
            <a:off x="3914871" y="1203513"/>
            <a:ext cx="4115566" cy="3686347"/>
            <a:chOff x="3932626" y="1772816"/>
            <a:chExt cx="4887846" cy="4538160"/>
          </a:xfrm>
        </p:grpSpPr>
        <p:sp>
          <p:nvSpPr>
            <p:cNvPr id="121" name="Google Shape;121;p21"/>
            <p:cNvSpPr/>
            <p:nvPr/>
          </p:nvSpPr>
          <p:spPr>
            <a:xfrm>
              <a:off x="4932040" y="1772816"/>
              <a:ext cx="3888432" cy="4538160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3932626" y="3789040"/>
              <a:ext cx="144000" cy="14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4139952" y="3717032"/>
              <a:ext cx="216000" cy="216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4463032" y="3717032"/>
              <a:ext cx="324000" cy="32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DB400SCA\Desktop\2015 인공지능\인공지능ppt\16-2.png" id="125" name="Google Shape;125;p21"/>
          <p:cNvPicPr preferRelativeResize="0"/>
          <p:nvPr/>
        </p:nvPicPr>
        <p:blipFill rotWithShape="1">
          <a:blip r:embed="rId4">
            <a:alphaModFix/>
          </a:blip>
          <a:srcRect b="62754" l="0" r="0" t="16297"/>
          <a:stretch/>
        </p:blipFill>
        <p:spPr>
          <a:xfrm>
            <a:off x="5355677" y="2585274"/>
            <a:ext cx="2055831" cy="2234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5221217" y="1536127"/>
            <a:ext cx="288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최근 짐 많은 어르신들이 OO역에 많이 내리시던데…</a:t>
            </a:r>
            <a:endParaRPr b="1" sz="24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1438452" y="591254"/>
            <a:ext cx="61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인간의 지능적 행위</a:t>
            </a:r>
            <a:endParaRPr sz="1100"/>
          </a:p>
        </p:txBody>
      </p:sp>
      <p:pic>
        <p:nvPicPr>
          <p:cNvPr descr="C:\Users\DB400SCA\Desktop\2015 인공지능\인공지능ppt\16-1.png" id="133" name="Google Shape;1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54" y="1635647"/>
            <a:ext cx="3348902" cy="3396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22"/>
          <p:cNvGrpSpPr/>
          <p:nvPr/>
        </p:nvGrpSpPr>
        <p:grpSpPr>
          <a:xfrm>
            <a:off x="3914871" y="1203513"/>
            <a:ext cx="4115566" cy="3686347"/>
            <a:chOff x="3932626" y="1772816"/>
            <a:chExt cx="4887846" cy="4538160"/>
          </a:xfrm>
        </p:grpSpPr>
        <p:sp>
          <p:nvSpPr>
            <p:cNvPr id="135" name="Google Shape;135;p22"/>
            <p:cNvSpPr/>
            <p:nvPr/>
          </p:nvSpPr>
          <p:spPr>
            <a:xfrm>
              <a:off x="4932040" y="1772816"/>
              <a:ext cx="3888432" cy="4538160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3932626" y="3789040"/>
              <a:ext cx="144000" cy="14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139952" y="3717032"/>
              <a:ext cx="216000" cy="216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463032" y="3717032"/>
              <a:ext cx="324000" cy="324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DB400SCA\Desktop\2015 인공지능\인공지능ppt\16-2.png" id="139" name="Google Shape;139;p22"/>
          <p:cNvPicPr preferRelativeResize="0"/>
          <p:nvPr/>
        </p:nvPicPr>
        <p:blipFill rotWithShape="1">
          <a:blip r:embed="rId4">
            <a:alphaModFix/>
          </a:blip>
          <a:srcRect b="46094" l="0" r="0" t="38492"/>
          <a:stretch/>
        </p:blipFill>
        <p:spPr>
          <a:xfrm>
            <a:off x="5418305" y="3286088"/>
            <a:ext cx="2055831" cy="16438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5162569" y="1558362"/>
            <a:ext cx="2887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3000">
                <a:solidFill>
                  <a:schemeClr val="dk1"/>
                </a:solidFill>
                <a:latin typeface="Gulimche"/>
                <a:ea typeface="Gulimche"/>
                <a:cs typeface="Gulimche"/>
                <a:sym typeface="Gulimche"/>
              </a:rPr>
              <a:t>앞에 할머니도 그 역에서 내리실 것 같네.</a:t>
            </a:r>
            <a:endParaRPr b="1" sz="3000">
              <a:solidFill>
                <a:schemeClr val="dk1"/>
              </a:solidFill>
              <a:latin typeface="Gulimche"/>
              <a:ea typeface="Gulimche"/>
              <a:cs typeface="Gulimche"/>
              <a:sym typeface="Gulimch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