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56">
          <p15:clr>
            <a:srgbClr val="000000"/>
          </p15:clr>
        </p15:guide>
        <p15:guide id="2" pos="3836">
          <p15:clr>
            <a:srgbClr val="000000"/>
          </p15:clr>
        </p15:guide>
      </p15:sldGuideLst>
    </p:ext>
    <p:ext uri="GoogleSlidesCustomDataVersion2">
      <go:slidesCustomData xmlns:go="http://customooxmlschemas.google.com/" r:id="rId40" roundtripDataSignature="AMtx7mi/l/5luwIcXWHpjgs2e/BiIKoNv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김성훈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56" orient="horz"/>
        <p:guide pos="383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4-08-15T06:13:50.537">
    <p:pos x="1731" y="846"/>
    <p:text>저작권 문제 없는 이미지로 교체 희망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T8QSeyQ"/>
      </p:ext>
    </p:extLst>
  </p:cm>
  <p:cm authorId="0" idx="2" dt="2024-08-15T06:13:50.537">
    <p:pos x="1731" y="846"/>
    <p:text>아날로그, 디지털 온도계</p:text>
    <p:extLst>
      <p:ext uri="{C676402C-5697-4E1C-873F-D02D1690AC5C}">
        <p15:threadingInfo timeZoneBias="0">
          <p15:parentCm authorId="0" idx="1"/>
        </p15:threadingInfo>
      </p:ext>
      <p:ext uri="http://customooxmlschemas.google.com/">
        <go:slidesCustomData xmlns:go="http://customooxmlschemas.google.com/" commentPostId="AAABT8QSeyU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3" dt="2024-08-15T06:16:08.927">
    <p:pos x="3385" y="1187"/>
    <p:text>유사한 이미지로 대체</p:text>
    <p:extLst>
      <p:ext uri="{C676402C-5697-4E1C-873F-D02D1690AC5C}">
        <p15:threadingInfo timeZoneBias="0"/>
      </p:ext>
      <p:ext uri="http://customooxmlschemas.google.com/">
        <go:slidesCustomData xmlns:go="http://customooxmlschemas.google.com/" commentPostId="AAABT8QSeyY"/>
      </p:ext>
    </p:extLs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" name="Google Shape;6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3ce09acb5b_0_10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3ce09acb5b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f30eb220a0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g2f30eb220a0_0_18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3ce09acb5b_0_12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3ce09acb5b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3ce09acb5b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g33ce09acb5b_0_1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3ce09acb5b_0_1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3ce09acb5b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30eb220a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g2f30eb220a0_0_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f30eb220a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0" name="Google Shape;170;g2f30eb220a0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f30eb220a0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g2f30eb220a0_0_6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f30eb220a0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5" name="Google Shape;195;g2f30eb220a0_0_8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f30eb220a0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1" name="Google Shape;211;g2f30eb220a0_0_10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2f30eb220a0_0_38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g2f30eb220a0_0_3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f30eb220a0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g2f30eb220a0_0_1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facef2228c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8" name="Google Shape;228;g2facef2228c_0_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3ce09acb5b_0_8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3ce09acb5b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30eb220a0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g2f30eb220a0_0_13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f30eb220a0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43" name="Google Shape;243;g2f30eb220a0_0_1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876bca07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g2876bca073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33ce09acb5b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7" name="Google Shape;257;g33ce09acb5b_0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33ce09acb5b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4" name="Google Shape;264;g33ce09acb5b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f30eb220a0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4" name="Google Shape;274;g2f30eb220a0_0_1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3ce09acb5b_0_13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3ce09acb5b_0_1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3ce09acb5b_0_9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3ce09acb5b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f30eb220a0_0_2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5" name="Google Shape;285;g2f30eb220a0_0_24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f30eb220a0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1" name="Google Shape;291;g2f30eb220a0_0_2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f30eb220a0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02" name="Google Shape;302;g2f30eb220a0_0_26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2f30eb220a0_0_4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53" name="Google Shape;353;g2f30eb220a0_0_4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f5637f353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1" name="Google Shape;81;g2f5637f3539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f30eb220a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7" name="Google Shape;87;g2f30eb220a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2f30eb220a0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0" name="Google Shape;100;g2f30eb220a0_0_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ce09acb5b_0_9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ce09acb5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ce09acb5b_0_10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ce09acb5b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3ce09acb5b_0_36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g33ce09acb5b_0_36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g33ce09acb5b_0_3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33ce09acb5b_0_71"/>
          <p:cNvSpPr txBox="1"/>
          <p:nvPr>
            <p:ph hasCustomPrompt="1" type="title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33ce09acb5b_0_71"/>
          <p:cNvSpPr txBox="1"/>
          <p:nvPr>
            <p:ph idx="1" type="body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g33ce09acb5b_0_7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3ce09acb5b_0_7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제목 및 내용" type="obj">
  <p:cSld name="OBJECT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3ce09acb5b_0_7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g33ce09acb5b_0_7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g33ce09acb5b_0_77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g33ce09acb5b_0_77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g33ce09acb5b_0_77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구역 머리글">
  <p:cSld name="SECTION_HEADER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3ce09acb5b_0_83"/>
          <p:cNvSpPr txBox="1"/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g33ce09acb5b_0_83"/>
          <p:cNvSpPr txBox="1"/>
          <p:nvPr>
            <p:ph idx="1" type="body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/>
        </p:txBody>
      </p:sp>
      <p:sp>
        <p:nvSpPr>
          <p:cNvPr id="59" name="Google Shape;59;g33ce09acb5b_0_83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g33ce09acb5b_0_83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g33ce09acb5b_0_83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757575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3ce09acb5b_0_40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g33ce09acb5b_0_4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33ce09acb5b_0_43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g33ce09acb5b_0_43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g33ce09acb5b_0_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3ce09acb5b_0_47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g33ce09acb5b_0_47"/>
          <p:cNvSpPr txBox="1"/>
          <p:nvPr>
            <p:ph idx="1" type="body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g33ce09acb5b_0_47"/>
          <p:cNvSpPr txBox="1"/>
          <p:nvPr>
            <p:ph idx="2" type="body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49250" lvl="0" marL="45720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g33ce09acb5b_0_4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33ce09acb5b_0_5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g33ce09acb5b_0_5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33ce09acb5b_0_55"/>
          <p:cNvSpPr txBox="1"/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g33ce09acb5b_0_55"/>
          <p:cNvSpPr txBox="1"/>
          <p:nvPr>
            <p:ph idx="1" type="body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g33ce09acb5b_0_55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3ce09acb5b_0_59"/>
          <p:cNvSpPr txBox="1"/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g33ce09acb5b_0_59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33ce09acb5b_0_62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g33ce09acb5b_0_62"/>
          <p:cNvSpPr txBox="1"/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anchorCtr="0" anchor="b" bIns="121900" lIns="121900" spcFirstLastPara="1" rIns="121900" wrap="square" tIns="1219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g33ce09acb5b_0_62"/>
          <p:cNvSpPr txBox="1"/>
          <p:nvPr>
            <p:ph idx="1" type="subTitle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g33ce09acb5b_0_62"/>
          <p:cNvSpPr txBox="1"/>
          <p:nvPr>
            <p:ph idx="2" type="body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381000" lvl="0" marL="4572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g33ce09acb5b_0_6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33ce09acb5b_0_68"/>
          <p:cNvSpPr txBox="1"/>
          <p:nvPr>
            <p:ph idx="1" type="body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g33ce09acb5b_0_6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33ce09acb5b_0_32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g33ce09acb5b_0_32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810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indent="-3492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indent="-3492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indent="-3492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indent="-3492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indent="-3492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indent="-3492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indent="-3492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indent="-3492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g33ce09acb5b_0_32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-K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colab.research.google.com/drive/1s8VtWjXqCrsBBo56qZ7QkhXYUhczlEjt?usp=sharing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Relationship Id="rId4" Type="http://schemas.openxmlformats.org/officeDocument/2006/relationships/image" Target="../media/image34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Relationship Id="rId5" Type="http://schemas.openxmlformats.org/officeDocument/2006/relationships/image" Target="../media/image3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4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comments" Target="../comments/comment1.xml"/><Relationship Id="rId4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comments" Target="../comments/comment2.xml"/><Relationship Id="rId4" Type="http://schemas.openxmlformats.org/officeDocument/2006/relationships/image" Target="../media/image9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3.png"/><Relationship Id="rId4" Type="http://schemas.openxmlformats.org/officeDocument/2006/relationships/image" Target="../media/image30.png"/><Relationship Id="rId5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</a:pPr>
            <a:r>
              <a:rPr lang="ko-KR"/>
              <a:t>디지</a:t>
            </a:r>
            <a:r>
              <a:rPr lang="ko-KR"/>
              <a:t>털 데이터</a:t>
            </a:r>
            <a:endParaRPr/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864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864"/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4864"/>
              <a:buNone/>
            </a:pPr>
            <a:r>
              <a:rPr lang="ko-KR"/>
              <a:t>교수 김성훈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33ce09acb5b_0_109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3. </a:t>
            </a:r>
            <a:r>
              <a:rPr lang="ko-KR"/>
              <a:t>디지털 데이터의 종류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f30eb220a0_0_185"/>
          <p:cNvSpPr txBox="1"/>
          <p:nvPr/>
        </p:nvSpPr>
        <p:spPr>
          <a:xfrm>
            <a:off x="0" y="0"/>
            <a:ext cx="12192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b="1" i="0" lang="ko-KR" sz="28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디지털 데이터의 종류</a:t>
            </a:r>
            <a:endParaRPr b="1" i="0" sz="28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i="0" sz="28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35" name="Google Shape;135;g2f30eb220a0_0_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95125" y="3376436"/>
            <a:ext cx="1502299" cy="200307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6" name="Google Shape;136;g2f30eb220a0_0_185"/>
          <p:cNvSpPr txBox="1"/>
          <p:nvPr/>
        </p:nvSpPr>
        <p:spPr>
          <a:xfrm>
            <a:off x="4629450" y="2563325"/>
            <a:ext cx="16098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ko-KR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텍스트</a:t>
            </a:r>
            <a:endParaRPr b="0" i="0" sz="28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7" name="Google Shape;137;g2f30eb220a0_0_185"/>
          <p:cNvSpPr txBox="1"/>
          <p:nvPr/>
        </p:nvSpPr>
        <p:spPr>
          <a:xfrm>
            <a:off x="2125625" y="5549725"/>
            <a:ext cx="16098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ko-KR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소리</a:t>
            </a:r>
            <a:endParaRPr b="0" i="0" sz="28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8" name="Google Shape;138;g2f30eb220a0_0_185"/>
          <p:cNvSpPr txBox="1"/>
          <p:nvPr/>
        </p:nvSpPr>
        <p:spPr>
          <a:xfrm>
            <a:off x="4741375" y="5549725"/>
            <a:ext cx="16098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ko-KR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이미지</a:t>
            </a:r>
            <a:endParaRPr b="0" i="0" sz="28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39" name="Google Shape;139;g2f30eb220a0_0_185"/>
          <p:cNvSpPr txBox="1"/>
          <p:nvPr/>
        </p:nvSpPr>
        <p:spPr>
          <a:xfrm>
            <a:off x="8110325" y="5549725"/>
            <a:ext cx="16098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ko-KR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영상</a:t>
            </a:r>
            <a:endParaRPr b="0" i="0" sz="28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40" name="Google Shape;140;g2f30eb220a0_0_1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43650" y="3236363"/>
            <a:ext cx="2143125" cy="2143125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1" name="Google Shape;141;g2f30eb220a0_0_185"/>
          <p:cNvSpPr txBox="1"/>
          <p:nvPr/>
        </p:nvSpPr>
        <p:spPr>
          <a:xfrm>
            <a:off x="4213500" y="986950"/>
            <a:ext cx="2441700" cy="1408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ko-KR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“안녕하세요.”, </a:t>
            </a:r>
            <a:r>
              <a:rPr lang="ko-KR" sz="2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‘1’, ‘A’</a:t>
            </a:r>
            <a:endParaRPr b="0" i="0" sz="28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42" name="Google Shape;142;g2f30eb220a0_0_1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43100" y="3376413"/>
            <a:ext cx="1974851" cy="19748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3" name="Google Shape;143;g2f30eb220a0_0_185"/>
          <p:cNvSpPr txBox="1"/>
          <p:nvPr/>
        </p:nvSpPr>
        <p:spPr>
          <a:xfrm>
            <a:off x="2125625" y="2618675"/>
            <a:ext cx="16098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ko-KR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숫자</a:t>
            </a:r>
            <a:endParaRPr b="0" i="0" sz="28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4" name="Google Shape;144;g2f30eb220a0_0_185"/>
          <p:cNvSpPr txBox="1"/>
          <p:nvPr/>
        </p:nvSpPr>
        <p:spPr>
          <a:xfrm>
            <a:off x="1943075" y="1055725"/>
            <a:ext cx="1974900" cy="1140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ko-KR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1, 1.0</a:t>
            </a:r>
            <a:endParaRPr b="0" i="0" sz="28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3ce09acb5b_0_125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3-1. </a:t>
            </a:r>
            <a:r>
              <a:rPr lang="ko-KR"/>
              <a:t>숫자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ce09acb5b_0_113"/>
          <p:cNvSpPr txBox="1"/>
          <p:nvPr/>
        </p:nvSpPr>
        <p:spPr>
          <a:xfrm>
            <a:off x="0" y="0"/>
            <a:ext cx="12192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b="1" i="0" lang="ko-KR" sz="28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디지털 데이터의 종류</a:t>
            </a:r>
            <a:endParaRPr b="1" i="0" sz="28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gun Gothic"/>
              <a:buChar char="○"/>
            </a:pPr>
            <a:r>
              <a:rPr b="1" lang="ko-KR" sz="2800" u="sng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숫자</a:t>
            </a:r>
            <a:endParaRPr b="1" i="0" sz="28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55" name="Google Shape;155;g33ce09acb5b_0_113"/>
          <p:cNvPicPr preferRelativeResize="0"/>
          <p:nvPr/>
        </p:nvPicPr>
        <p:blipFill rotWithShape="1">
          <a:blip r:embed="rId3">
            <a:alphaModFix/>
          </a:blip>
          <a:srcRect b="3100" l="0" r="0" t="0"/>
          <a:stretch/>
        </p:blipFill>
        <p:spPr>
          <a:xfrm>
            <a:off x="1074975" y="1341475"/>
            <a:ext cx="9756100" cy="456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ce09acb5b_0_129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3-2. </a:t>
            </a:r>
            <a:r>
              <a:rPr lang="ko-KR"/>
              <a:t>이미지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f30eb220a0_0_34"/>
          <p:cNvSpPr txBox="1"/>
          <p:nvPr/>
        </p:nvSpPr>
        <p:spPr>
          <a:xfrm>
            <a:off x="0" y="0"/>
            <a:ext cx="12192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b="1" i="0" lang="ko-KR" sz="28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디지털 데이터의 종류</a:t>
            </a:r>
            <a:endParaRPr b="1" i="0" sz="28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gun Gothic"/>
              <a:buChar char="○"/>
            </a:pPr>
            <a:r>
              <a:rPr b="1" i="0" lang="ko-KR" sz="28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이미지</a:t>
            </a:r>
            <a:endParaRPr b="1" i="0" sz="28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66" name="Google Shape;166;g2f30eb220a0_0_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7950" y="666250"/>
            <a:ext cx="3155819" cy="420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g2f30eb220a0_0_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69150" y="666250"/>
            <a:ext cx="2838975" cy="42496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f30eb220a0_0_42"/>
          <p:cNvSpPr txBox="1"/>
          <p:nvPr/>
        </p:nvSpPr>
        <p:spPr>
          <a:xfrm>
            <a:off x="0" y="0"/>
            <a:ext cx="12192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b="1" i="0" lang="ko-KR" sz="28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디지털 데이터의 종류</a:t>
            </a:r>
            <a:endParaRPr b="1" i="0" sz="28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gun Gothic"/>
              <a:buChar char="○"/>
            </a:pPr>
            <a:r>
              <a:rPr b="1" i="0" lang="ko-KR" sz="28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이미지</a:t>
            </a:r>
            <a:endParaRPr b="1" i="0" sz="28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4064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gun Gothic"/>
              <a:buChar char="■"/>
            </a:pPr>
            <a:r>
              <a:rPr b="1" i="0" lang="ko-KR" sz="28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픽셀</a:t>
            </a:r>
            <a:endParaRPr b="1" i="0" sz="28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descr="File:Bitmapfont.png" id="173" name="Google Shape;173;g2f30eb220a0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3759" y="1661726"/>
            <a:ext cx="3777375" cy="4301361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174" name="Google Shape;174;g2f30eb220a0_0_42"/>
          <p:cNvGrpSpPr/>
          <p:nvPr/>
        </p:nvGrpSpPr>
        <p:grpSpPr>
          <a:xfrm>
            <a:off x="1822437" y="2564643"/>
            <a:ext cx="5942300" cy="3398610"/>
            <a:chOff x="1604103" y="3793688"/>
            <a:chExt cx="4118018" cy="2162378"/>
          </a:xfrm>
        </p:grpSpPr>
        <p:pic>
          <p:nvPicPr>
            <p:cNvPr id="175" name="Google Shape;175;g2f30eb220a0_0_4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604103" y="3883036"/>
              <a:ext cx="2466850" cy="207303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g2f30eb220a0_0_42"/>
            <p:cNvSpPr/>
            <p:nvPr/>
          </p:nvSpPr>
          <p:spPr>
            <a:xfrm>
              <a:off x="5111921" y="3793688"/>
              <a:ext cx="610200" cy="610200"/>
            </a:xfrm>
            <a:prstGeom prst="ellipse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cxnSp>
          <p:nvCxnSpPr>
            <p:cNvPr id="177" name="Google Shape;177;g2f30eb220a0_0_42"/>
            <p:cNvCxnSpPr>
              <a:stCxn id="176" idx="2"/>
            </p:cNvCxnSpPr>
            <p:nvPr/>
          </p:nvCxnSpPr>
          <p:spPr>
            <a:xfrm flipH="1">
              <a:off x="3975521" y="4098788"/>
              <a:ext cx="1136400" cy="2808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</p:grpSp>
      <p:grpSp>
        <p:nvGrpSpPr>
          <p:cNvPr id="178" name="Google Shape;178;g2f30eb220a0_0_42"/>
          <p:cNvGrpSpPr/>
          <p:nvPr/>
        </p:nvGrpSpPr>
        <p:grpSpPr>
          <a:xfrm>
            <a:off x="991625" y="3651133"/>
            <a:ext cx="2644631" cy="595517"/>
            <a:chOff x="1028350" y="4484971"/>
            <a:chExt cx="1832731" cy="378900"/>
          </a:xfrm>
        </p:grpSpPr>
        <p:sp>
          <p:nvSpPr>
            <p:cNvPr id="179" name="Google Shape;179;g2f30eb220a0_0_42"/>
            <p:cNvSpPr/>
            <p:nvPr/>
          </p:nvSpPr>
          <p:spPr>
            <a:xfrm>
              <a:off x="2416181" y="4484971"/>
              <a:ext cx="444900" cy="378900"/>
            </a:xfrm>
            <a:prstGeom prst="rect">
              <a:avLst/>
            </a:prstGeom>
            <a:noFill/>
            <a:ln cap="flat" cmpd="sng" w="76200">
              <a:solidFill>
                <a:srgbClr val="FF0000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Malgun Gothic"/>
                <a:ea typeface="Malgun Gothic"/>
                <a:cs typeface="Malgun Gothic"/>
                <a:sym typeface="Malgun Gothic"/>
              </a:endParaRPr>
            </a:p>
          </p:txBody>
        </p:sp>
        <p:cxnSp>
          <p:nvCxnSpPr>
            <p:cNvPr id="180" name="Google Shape;180;g2f30eb220a0_0_42"/>
            <p:cNvCxnSpPr/>
            <p:nvPr/>
          </p:nvCxnSpPr>
          <p:spPr>
            <a:xfrm flipH="1">
              <a:off x="1775988" y="4656575"/>
              <a:ext cx="621000" cy="17700"/>
            </a:xfrm>
            <a:prstGeom prst="straightConnector1">
              <a:avLst/>
            </a:prstGeom>
            <a:noFill/>
            <a:ln cap="flat" cmpd="sng" w="38100">
              <a:solidFill>
                <a:srgbClr val="FF0000"/>
              </a:solidFill>
              <a:prstDash val="solid"/>
              <a:miter lim="800000"/>
              <a:headEnd len="sm" w="sm" type="none"/>
              <a:tailEnd len="med" w="med" type="triangle"/>
            </a:ln>
          </p:spPr>
        </p:cxnSp>
        <p:sp>
          <p:nvSpPr>
            <p:cNvPr id="181" name="Google Shape;181;g2f30eb220a0_0_42"/>
            <p:cNvSpPr txBox="1"/>
            <p:nvPr/>
          </p:nvSpPr>
          <p:spPr>
            <a:xfrm>
              <a:off x="1028350" y="4492947"/>
              <a:ext cx="659100" cy="225300"/>
            </a:xfrm>
            <a:prstGeom prst="rect">
              <a:avLst/>
            </a:prstGeom>
            <a:solidFill>
              <a:srgbClr val="D8E2F3"/>
            </a:solidFill>
            <a:ln>
              <a:noFill/>
            </a:ln>
          </p:spPr>
          <p:txBody>
            <a:bodyPr anchorCtr="0" anchor="t" bIns="45700" lIns="91425" spcFirstLastPara="1" rIns="91425" wrap="square" tIns="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b="0" i="0" lang="ko-KR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픽셀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f30eb220a0_0_60"/>
          <p:cNvSpPr txBox="1"/>
          <p:nvPr/>
        </p:nvSpPr>
        <p:spPr>
          <a:xfrm>
            <a:off x="0" y="0"/>
            <a:ext cx="12192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b="1" i="0" lang="ko-KR" sz="28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디지털 데이터의 종류</a:t>
            </a:r>
            <a:endParaRPr b="1" i="0" sz="28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4064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gun Gothic"/>
              <a:buChar char="○"/>
            </a:pPr>
            <a:r>
              <a:rPr b="1" i="0" lang="ko-KR" sz="28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이미지</a:t>
            </a:r>
            <a:endParaRPr b="1" i="0" sz="28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4064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gun Gothic"/>
              <a:buChar char="■"/>
            </a:pPr>
            <a:r>
              <a:rPr b="1" i="0" lang="ko-KR" sz="28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픽셀을 활용한 흑백 이미지</a:t>
            </a:r>
            <a:endParaRPr b="1" i="0" sz="28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4064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gun Gothic"/>
              <a:buChar char="●"/>
            </a:pPr>
            <a:r>
              <a:rPr b="1" i="0" lang="ko-KR" sz="28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밝기 정보만</a:t>
            </a:r>
            <a:endParaRPr b="1" i="0" sz="28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7" name="Google Shape;187;g2f30eb220a0_0_60"/>
          <p:cNvSpPr/>
          <p:nvPr/>
        </p:nvSpPr>
        <p:spPr>
          <a:xfrm>
            <a:off x="2883887" y="2372012"/>
            <a:ext cx="6329700" cy="28455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8" name="Google Shape;188;g2f30eb220a0_0_60"/>
          <p:cNvSpPr/>
          <p:nvPr/>
        </p:nvSpPr>
        <p:spPr>
          <a:xfrm>
            <a:off x="4053940" y="2512108"/>
            <a:ext cx="4034100" cy="6591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rgbClr val="FFFFFF"/>
              </a:gs>
            </a:gsLst>
            <a:lin ang="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189" name="Google Shape;189;g2f30eb220a0_0_60"/>
          <p:cNvCxnSpPr/>
          <p:nvPr/>
        </p:nvCxnSpPr>
        <p:spPr>
          <a:xfrm rot="10800000">
            <a:off x="8076698" y="3170901"/>
            <a:ext cx="0" cy="5712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90" name="Google Shape;190;g2f30eb220a0_0_60"/>
          <p:cNvCxnSpPr/>
          <p:nvPr/>
        </p:nvCxnSpPr>
        <p:spPr>
          <a:xfrm rot="10800000">
            <a:off x="4053940" y="3164261"/>
            <a:ext cx="0" cy="5712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91" name="Google Shape;191;g2f30eb220a0_0_60"/>
          <p:cNvSpPr txBox="1"/>
          <p:nvPr/>
        </p:nvSpPr>
        <p:spPr>
          <a:xfrm>
            <a:off x="2980072" y="3788585"/>
            <a:ext cx="2147700" cy="1338900"/>
          </a:xfrm>
          <a:prstGeom prst="rect">
            <a:avLst/>
          </a:prstGeom>
          <a:solidFill>
            <a:srgbClr val="D4EF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가장 어두운 밝기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(검정색)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g2f30eb220a0_0_60"/>
          <p:cNvSpPr txBox="1"/>
          <p:nvPr/>
        </p:nvSpPr>
        <p:spPr>
          <a:xfrm>
            <a:off x="7131552" y="3776644"/>
            <a:ext cx="1890300" cy="1338900"/>
          </a:xfrm>
          <a:prstGeom prst="rect">
            <a:avLst/>
          </a:prstGeom>
          <a:solidFill>
            <a:srgbClr val="D4EF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가장 밝은 밝기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(흰색)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f30eb220a0_0_83"/>
          <p:cNvSpPr txBox="1"/>
          <p:nvPr/>
        </p:nvSpPr>
        <p:spPr>
          <a:xfrm>
            <a:off x="0" y="0"/>
            <a:ext cx="12192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b="1" i="0" lang="ko-KR" sz="22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디지털 데이터의 종류</a:t>
            </a:r>
            <a:endParaRPr b="1" i="0" sz="22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683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algun Gothic"/>
              <a:buChar char="○"/>
            </a:pPr>
            <a:r>
              <a:rPr b="1" i="0" lang="ko-KR" sz="22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이미지</a:t>
            </a:r>
            <a:endParaRPr b="1" i="0" sz="22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683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algun Gothic"/>
              <a:buChar char="■"/>
            </a:pPr>
            <a:r>
              <a:rPr b="1" i="0" lang="ko-KR" sz="22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픽셀을 활용한 흑백 이미지</a:t>
            </a:r>
            <a:endParaRPr b="1" i="0" sz="22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683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algun Gothic"/>
              <a:buChar char="●"/>
            </a:pPr>
            <a:r>
              <a:rPr b="1" i="0" lang="ko-KR" sz="22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밝기 정보만</a:t>
            </a:r>
            <a:endParaRPr b="1" i="0" sz="22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198" name="Google Shape;198;g2f30eb220a0_0_83"/>
          <p:cNvPicPr preferRelativeResize="0"/>
          <p:nvPr/>
        </p:nvPicPr>
        <p:blipFill rotWithShape="1">
          <a:blip r:embed="rId3">
            <a:alphaModFix/>
          </a:blip>
          <a:srcRect b="0" l="2353" r="0" t="11229"/>
          <a:stretch/>
        </p:blipFill>
        <p:spPr>
          <a:xfrm>
            <a:off x="1844952" y="1871280"/>
            <a:ext cx="7190139" cy="314357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g2f30eb220a0_0_83"/>
          <p:cNvSpPr/>
          <p:nvPr/>
        </p:nvSpPr>
        <p:spPr>
          <a:xfrm>
            <a:off x="4974384" y="3492231"/>
            <a:ext cx="690900" cy="7302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0" name="Google Shape;200;g2f30eb220a0_0_83"/>
          <p:cNvSpPr/>
          <p:nvPr/>
        </p:nvSpPr>
        <p:spPr>
          <a:xfrm>
            <a:off x="7984603" y="3721472"/>
            <a:ext cx="1287900" cy="1361100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1" name="Google Shape;201;g2f30eb220a0_0_83"/>
          <p:cNvSpPr txBox="1"/>
          <p:nvPr/>
        </p:nvSpPr>
        <p:spPr>
          <a:xfrm>
            <a:off x="4737008" y="4346683"/>
            <a:ext cx="1165500" cy="333000"/>
          </a:xfrm>
          <a:prstGeom prst="rect">
            <a:avLst/>
          </a:prstGeom>
          <a:solidFill>
            <a:srgbClr val="D4EFF8"/>
          </a:solidFill>
          <a:ln>
            <a:noFill/>
          </a:ln>
        </p:spPr>
        <p:txBody>
          <a:bodyPr anchorCtr="0" anchor="ctr" bIns="360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어두운 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g2f30eb220a0_0_83"/>
          <p:cNvSpPr txBox="1"/>
          <p:nvPr/>
        </p:nvSpPr>
        <p:spPr>
          <a:xfrm>
            <a:off x="8959926" y="3010884"/>
            <a:ext cx="1648800" cy="333000"/>
          </a:xfrm>
          <a:prstGeom prst="rect">
            <a:avLst/>
          </a:prstGeom>
          <a:solidFill>
            <a:srgbClr val="D4EFF8"/>
          </a:solidFill>
          <a:ln>
            <a:noFill/>
          </a:ln>
        </p:spPr>
        <p:txBody>
          <a:bodyPr anchorCtr="0" anchor="ctr" bIns="360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ko-K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그레이스케일 값이 작다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2f30eb220a0_0_83"/>
          <p:cNvSpPr/>
          <p:nvPr/>
        </p:nvSpPr>
        <p:spPr>
          <a:xfrm>
            <a:off x="3733158" y="2914717"/>
            <a:ext cx="690900" cy="730200"/>
          </a:xfrm>
          <a:prstGeom prst="ellipse">
            <a:avLst/>
          </a:prstGeom>
          <a:noFill/>
          <a:ln cap="flat" cmpd="sng" w="5715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4" name="Google Shape;204;g2f30eb220a0_0_83"/>
          <p:cNvSpPr txBox="1"/>
          <p:nvPr/>
        </p:nvSpPr>
        <p:spPr>
          <a:xfrm>
            <a:off x="3536708" y="3732520"/>
            <a:ext cx="935400" cy="333000"/>
          </a:xfrm>
          <a:prstGeom prst="rect">
            <a:avLst/>
          </a:prstGeom>
          <a:solidFill>
            <a:srgbClr val="D4EFF8"/>
          </a:solidFill>
          <a:ln>
            <a:noFill/>
          </a:ln>
        </p:spPr>
        <p:txBody>
          <a:bodyPr anchorCtr="0" anchor="ctr" bIns="360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밝은 곳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g2f30eb220a0_0_83"/>
          <p:cNvSpPr/>
          <p:nvPr/>
        </p:nvSpPr>
        <p:spPr>
          <a:xfrm>
            <a:off x="5798855" y="2758217"/>
            <a:ext cx="1287900" cy="1361100"/>
          </a:xfrm>
          <a:prstGeom prst="ellipse">
            <a:avLst/>
          </a:prstGeom>
          <a:noFill/>
          <a:ln cap="flat" cmpd="sng" w="57150">
            <a:solidFill>
              <a:srgbClr val="0070C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6" name="Google Shape;206;g2f30eb220a0_0_83"/>
          <p:cNvSpPr txBox="1"/>
          <p:nvPr/>
        </p:nvSpPr>
        <p:spPr>
          <a:xfrm>
            <a:off x="8807874" y="1630627"/>
            <a:ext cx="1516500" cy="333000"/>
          </a:xfrm>
          <a:prstGeom prst="rect">
            <a:avLst/>
          </a:prstGeom>
          <a:solidFill>
            <a:srgbClr val="D4EFF8"/>
          </a:solidFill>
          <a:ln>
            <a:noFill/>
          </a:ln>
        </p:spPr>
        <p:txBody>
          <a:bodyPr anchorCtr="0" anchor="ctr" bIns="36000" lIns="91425" spcFirstLastPara="1" rIns="91425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ko-K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그레이스케일 값이 크다</a:t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07" name="Google Shape;207;g2f30eb220a0_0_83"/>
          <p:cNvCxnSpPr>
            <a:stCxn id="205" idx="7"/>
            <a:endCxn id="206" idx="1"/>
          </p:cNvCxnSpPr>
          <p:nvPr/>
        </p:nvCxnSpPr>
        <p:spPr>
          <a:xfrm rot="-5400000">
            <a:off x="7272846" y="1422445"/>
            <a:ext cx="1160400" cy="1909800"/>
          </a:xfrm>
          <a:prstGeom prst="curvedConnector2">
            <a:avLst/>
          </a:prstGeom>
          <a:noFill/>
          <a:ln cap="flat" cmpd="sng" w="38100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08" name="Google Shape;208;g2f30eb220a0_0_83"/>
          <p:cNvCxnSpPr>
            <a:stCxn id="200" idx="0"/>
            <a:endCxn id="202" idx="1"/>
          </p:cNvCxnSpPr>
          <p:nvPr/>
        </p:nvCxnSpPr>
        <p:spPr>
          <a:xfrm rot="-5400000">
            <a:off x="8522203" y="3283622"/>
            <a:ext cx="544200" cy="331500"/>
          </a:xfrm>
          <a:prstGeom prst="curvedConnector2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f30eb220a0_0_105"/>
          <p:cNvSpPr txBox="1"/>
          <p:nvPr/>
        </p:nvSpPr>
        <p:spPr>
          <a:xfrm>
            <a:off x="0" y="0"/>
            <a:ext cx="12192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b="1" i="0" lang="ko-KR" sz="19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디지털 데이터의 종류</a:t>
            </a:r>
            <a:endParaRPr b="1" i="0" sz="19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lgun Gothic"/>
              <a:buChar char="○"/>
            </a:pPr>
            <a:r>
              <a:rPr b="1" i="0" lang="ko-KR" sz="19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이미지</a:t>
            </a:r>
            <a:endParaRPr b="1" i="0" sz="19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lgun Gothic"/>
              <a:buChar char="■"/>
            </a:pPr>
            <a:r>
              <a:rPr b="1" i="0" lang="ko-KR" sz="19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픽셀을 활용한 칼라 이미지</a:t>
            </a:r>
            <a:endParaRPr b="1" i="0" sz="19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14" name="Google Shape;214;g2f30eb220a0_0_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46391" y="1214100"/>
            <a:ext cx="4235330" cy="36459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g2f30eb220a0_0_105"/>
          <p:cNvSpPr txBox="1"/>
          <p:nvPr/>
        </p:nvSpPr>
        <p:spPr>
          <a:xfrm>
            <a:off x="7672613" y="2624926"/>
            <a:ext cx="2656200" cy="414300"/>
          </a:xfrm>
          <a:prstGeom prst="rect">
            <a:avLst/>
          </a:prstGeom>
          <a:solidFill>
            <a:srgbClr val="D4EF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흰색: (255,255,255)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6" name="Google Shape;216;g2f30eb220a0_0_105"/>
          <p:cNvCxnSpPr>
            <a:stCxn id="215" idx="1"/>
          </p:cNvCxnSpPr>
          <p:nvPr/>
        </p:nvCxnSpPr>
        <p:spPr>
          <a:xfrm flipH="1">
            <a:off x="5686913" y="2832076"/>
            <a:ext cx="1985700" cy="536700"/>
          </a:xfrm>
          <a:prstGeom prst="straightConnector1">
            <a:avLst/>
          </a:prstGeom>
          <a:noFill/>
          <a:ln cap="flat" cmpd="sng" w="28575">
            <a:solidFill>
              <a:srgbClr val="000000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7" name="Google Shape;217;g2f30eb220a0_0_105"/>
          <p:cNvSpPr txBox="1"/>
          <p:nvPr/>
        </p:nvSpPr>
        <p:spPr>
          <a:xfrm>
            <a:off x="5073006" y="1884947"/>
            <a:ext cx="2038500" cy="414300"/>
          </a:xfrm>
          <a:prstGeom prst="rect">
            <a:avLst/>
          </a:prstGeom>
          <a:solidFill>
            <a:srgbClr val="D4EF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빨강: (0,0,255)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f30eb220a0_0_105"/>
          <p:cNvSpPr txBox="1"/>
          <p:nvPr/>
        </p:nvSpPr>
        <p:spPr>
          <a:xfrm>
            <a:off x="6128006" y="4196444"/>
            <a:ext cx="2015400" cy="414300"/>
          </a:xfrm>
          <a:prstGeom prst="rect">
            <a:avLst/>
          </a:prstGeom>
          <a:solidFill>
            <a:srgbClr val="D4EF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파랑: (255,0,0)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2f30eb220a0_0_105"/>
          <p:cNvSpPr txBox="1"/>
          <p:nvPr/>
        </p:nvSpPr>
        <p:spPr>
          <a:xfrm>
            <a:off x="2711526" y="4229475"/>
            <a:ext cx="2015400" cy="414300"/>
          </a:xfrm>
          <a:prstGeom prst="rect">
            <a:avLst/>
          </a:prstGeom>
          <a:solidFill>
            <a:srgbClr val="D4EFF8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ko-KR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초록: (0,255,0)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f30eb220a0_0_386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ko-KR"/>
              <a:t>순서</a:t>
            </a:r>
            <a:endParaRPr/>
          </a:p>
        </p:txBody>
      </p:sp>
      <p:sp>
        <p:nvSpPr>
          <p:cNvPr id="73" name="Google Shape;73;g2f30eb220a0_0_386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ko-KR"/>
              <a:t>데이터를 수집하는 방법: 아날로그와 디지털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ko-KR"/>
              <a:t>컴퓨터에서의 디지털 표현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ko-KR"/>
              <a:t>디지털 데이터의 종류</a:t>
            </a:r>
            <a:endParaRPr/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ko-KR"/>
              <a:t>이미지</a:t>
            </a:r>
            <a:endParaRPr/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ko-KR"/>
              <a:t>텍스트</a:t>
            </a:r>
            <a:endParaRPr/>
          </a:p>
          <a:p>
            <a:pPr indent="-3429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ko-KR"/>
              <a:t>소리</a:t>
            </a:r>
            <a:endParaRPr/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ko-KR"/>
              <a:t>정리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f30eb220a0_0_122"/>
          <p:cNvSpPr txBox="1"/>
          <p:nvPr/>
        </p:nvSpPr>
        <p:spPr>
          <a:xfrm>
            <a:off x="0" y="0"/>
            <a:ext cx="12192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b="1" i="0" lang="ko-KR" sz="19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디지털 데이터의 종류</a:t>
            </a:r>
            <a:endParaRPr b="1" i="0" sz="19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492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lgun Gothic"/>
              <a:buChar char="○"/>
            </a:pPr>
            <a:r>
              <a:rPr b="1" i="0" lang="ko-KR" sz="19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이미지</a:t>
            </a:r>
            <a:endParaRPr b="1" i="0" sz="19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492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algun Gothic"/>
              <a:buChar char="■"/>
            </a:pPr>
            <a:r>
              <a:rPr b="1" i="0" lang="ko-KR" sz="19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픽셀을 활용한 칼라 이미지</a:t>
            </a:r>
            <a:endParaRPr b="1" i="0" sz="19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25" name="Google Shape;225;g2f30eb220a0_0_122"/>
          <p:cNvPicPr preferRelativeResize="0"/>
          <p:nvPr/>
        </p:nvPicPr>
        <p:blipFill rotWithShape="1">
          <a:blip r:embed="rId3">
            <a:alphaModFix/>
          </a:blip>
          <a:srcRect b="0" l="1681" r="0" t="0"/>
          <a:stretch/>
        </p:blipFill>
        <p:spPr>
          <a:xfrm>
            <a:off x="2404026" y="1286000"/>
            <a:ext cx="7854076" cy="357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facef2228c_0_6"/>
          <p:cNvSpPr txBox="1"/>
          <p:nvPr/>
        </p:nvSpPr>
        <p:spPr>
          <a:xfrm>
            <a:off x="0" y="0"/>
            <a:ext cx="12192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46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●"/>
            </a:pPr>
            <a:r>
              <a:rPr b="1" lang="ko-KR" sz="1900" u="sng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(실습) 디지털 이미지 데이터 다뤄보기</a:t>
            </a:r>
            <a:endParaRPr b="1" sz="1900" u="sng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746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○"/>
            </a:pPr>
            <a:r>
              <a:rPr b="1" lang="ko-KR" sz="1900" u="sng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크롬 브라우저로 시작 후 본인의 구글 계정을 로그인하세요.</a:t>
            </a:r>
            <a:endParaRPr b="1" sz="1900" u="sng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746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○"/>
            </a:pPr>
            <a:r>
              <a:rPr b="1" lang="ko-KR" sz="1900" u="sng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다음의 링크를 클릭하세요.</a:t>
            </a:r>
            <a:endParaRPr b="1" sz="1900" u="sng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746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■"/>
            </a:pPr>
            <a:r>
              <a:rPr b="1" lang="ko-KR" sz="1900" u="sng">
                <a:solidFill>
                  <a:schemeClr val="hlink"/>
                </a:solidFill>
                <a:latin typeface="Malgun Gothic"/>
                <a:ea typeface="Malgun Gothic"/>
                <a:cs typeface="Malgun Gothic"/>
                <a:sym typeface="Malgun Gothic"/>
                <a:hlinkClick r:id="rId3"/>
              </a:rPr>
              <a:t>https://colab.research.google.com/drive/1s8VtWjXqCrsBBo56qZ7QkhXYUhczlEjt?usp=sharing</a:t>
            </a:r>
            <a:r>
              <a:rPr b="1" lang="ko-KR" sz="1900" u="sng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</a:t>
            </a:r>
            <a:endParaRPr b="1" i="0" sz="19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3ce09acb5b_0_89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3-3. </a:t>
            </a:r>
            <a:r>
              <a:rPr lang="ko-KR"/>
              <a:t>텍스트(문자) 데이터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2f30eb220a0_0_134"/>
          <p:cNvSpPr txBox="1"/>
          <p:nvPr/>
        </p:nvSpPr>
        <p:spPr>
          <a:xfrm>
            <a:off x="0" y="0"/>
            <a:ext cx="12192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00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●"/>
            </a:pPr>
            <a:r>
              <a:rPr b="1" i="0" lang="ko-KR" sz="2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디지털 데이터의 종류</a:t>
            </a:r>
            <a:endParaRPr b="1" i="0" sz="23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746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algun Gothic"/>
              <a:buChar char="○"/>
            </a:pPr>
            <a:r>
              <a:rPr b="1" i="0" lang="ko-KR" sz="2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텍스트</a:t>
            </a:r>
            <a:endParaRPr b="1" i="0" sz="23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746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algun Gothic"/>
              <a:buChar char="■"/>
            </a:pPr>
            <a:r>
              <a:rPr b="1" i="0" lang="ko-KR" sz="2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텍스트 데이터는 문장, 단어, 문자 등으로 구성된 데이터</a:t>
            </a:r>
            <a:endParaRPr b="1" i="0" sz="23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746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algun Gothic"/>
              <a:buChar char="■"/>
            </a:pPr>
            <a:r>
              <a:rPr b="1" i="0" lang="ko-KR" sz="2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(예) 책, 기사, 이메일, 소셜 미디어 포스트 등</a:t>
            </a:r>
            <a:endParaRPr b="1" i="0" sz="23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746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algun Gothic"/>
              <a:buChar char="○"/>
            </a:pPr>
            <a:r>
              <a:rPr b="1" i="0" lang="ko-KR" sz="2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문자와 텍스트의 차이</a:t>
            </a:r>
            <a:endParaRPr b="1" i="0" sz="23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746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algun Gothic"/>
              <a:buChar char="■"/>
            </a:pPr>
            <a:r>
              <a:rPr b="1" i="0" lang="ko-KR" sz="2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문자: 개별적인 기호나 글자 (예, 'A', 'b', '1', '#', '한')</a:t>
            </a:r>
            <a:endParaRPr b="1" i="0" sz="23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746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Malgun Gothic"/>
              <a:buChar char="■"/>
            </a:pPr>
            <a:r>
              <a:rPr b="1" i="0" lang="ko-KR" sz="23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텍스트: 여러 문자가 모여서 이루어진 문자열 (예, "Hello, World!", "Python is fun!", "안녕하세요")</a:t>
            </a:r>
            <a:endParaRPr b="1" i="0" sz="23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f30eb220a0_0_143"/>
          <p:cNvSpPr txBox="1"/>
          <p:nvPr/>
        </p:nvSpPr>
        <p:spPr>
          <a:xfrm>
            <a:off x="0" y="0"/>
            <a:ext cx="12192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ko-KR" sz="1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디지털 데이터의 종류</a:t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algun Gothic"/>
              <a:buChar char="○"/>
            </a:pPr>
            <a:r>
              <a:rPr b="1" i="0" lang="ko-KR" sz="1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문자</a:t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365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algun Gothic"/>
              <a:buChar char="■"/>
            </a:pPr>
            <a:r>
              <a:rPr b="1" lang="ko-KR" sz="17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문자나 기호 등을 디지털로 변환, 즉 비트의 나열로 변환하는 방식을 </a:t>
            </a:r>
            <a:r>
              <a:rPr b="1" lang="ko-KR" sz="1700">
                <a:solidFill>
                  <a:srgbClr val="FF0000"/>
                </a:solidFill>
                <a:latin typeface="Malgun Gothic"/>
                <a:ea typeface="Malgun Gothic"/>
                <a:cs typeface="Malgun Gothic"/>
                <a:sym typeface="Malgun Gothic"/>
              </a:rPr>
              <a:t>인코딩(Encoding)</a:t>
            </a:r>
            <a:r>
              <a:rPr b="1" lang="ko-KR" sz="17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 이라고 합니다.</a:t>
            </a:r>
            <a:endParaRPr b="1" sz="17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365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algun Gothic"/>
              <a:buChar char="■"/>
            </a:pPr>
            <a:r>
              <a:rPr b="1" lang="ko-KR" sz="17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인코딩 방식에는 아스키 코드, 유니코드 등이 있습니다.</a:t>
            </a:r>
            <a:endParaRPr b="1" sz="17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365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algun Gothic"/>
              <a:buChar char="■"/>
            </a:pPr>
            <a:r>
              <a:rPr b="1" i="0" lang="ko-KR" sz="1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아스키 코드(ASCII)</a:t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3655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algun Gothic"/>
              <a:buChar char="●"/>
            </a:pPr>
            <a:r>
              <a:rPr b="1" i="0" lang="ko-KR" sz="1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1967년 미국에서 만들어졌으면, 문자를 디지털로 표현하는 대표적인 코드표</a:t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3655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algun Gothic"/>
              <a:buChar char="●"/>
            </a:pPr>
            <a:r>
              <a:rPr b="1" i="0" lang="ko-KR" sz="1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영문 대소문자, 숫자 0~9, 특수 문자 등을 숫자로 표현함</a:t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46" name="Google Shape;246;g2f30eb220a0_0_143"/>
          <p:cNvPicPr preferRelativeResize="0"/>
          <p:nvPr/>
        </p:nvPicPr>
        <p:blipFill rotWithShape="1">
          <a:blip r:embed="rId3">
            <a:alphaModFix/>
          </a:blip>
          <a:srcRect b="0" l="6696" r="33722" t="0"/>
          <a:stretch/>
        </p:blipFill>
        <p:spPr>
          <a:xfrm>
            <a:off x="2327275" y="3102250"/>
            <a:ext cx="5222740" cy="238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2f30eb220a0_0_143"/>
          <p:cNvPicPr preferRelativeResize="0"/>
          <p:nvPr/>
        </p:nvPicPr>
        <p:blipFill rotWithShape="1">
          <a:blip r:embed="rId3">
            <a:alphaModFix/>
          </a:blip>
          <a:srcRect b="12909" l="68928" r="3677" t="72961"/>
          <a:stretch/>
        </p:blipFill>
        <p:spPr>
          <a:xfrm>
            <a:off x="7550014" y="4549750"/>
            <a:ext cx="2250211" cy="3151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876bca0739_0_0"/>
          <p:cNvSpPr txBox="1"/>
          <p:nvPr/>
        </p:nvSpPr>
        <p:spPr>
          <a:xfrm>
            <a:off x="0" y="0"/>
            <a:ext cx="12192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ko-KR" sz="1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디지털 데이터의 종류</a:t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algun Gothic"/>
              <a:buChar char="○"/>
            </a:pPr>
            <a:r>
              <a:rPr b="1" i="0" lang="ko-KR" sz="1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문자</a:t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365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algun Gothic"/>
              <a:buChar char="■"/>
            </a:pPr>
            <a:r>
              <a:rPr b="1" lang="ko-KR" sz="17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유니코드(UNICODE, Universal Code)는 전 세계의 모든 문자를 표현하기 위한 표준입니다. </a:t>
            </a:r>
            <a:endParaRPr b="1" sz="17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3655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algun Gothic"/>
              <a:buChar char="●"/>
            </a:pPr>
            <a:r>
              <a:rPr b="1" lang="ko-KR" sz="17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'가'의 이진수 표현: 1010110000000000</a:t>
            </a:r>
            <a:endParaRPr b="1" sz="17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3655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algun Gothic"/>
              <a:buChar char="●"/>
            </a:pPr>
            <a:r>
              <a:rPr b="1" lang="ko-KR" sz="17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'가'의 유니코드: 0xac00</a:t>
            </a:r>
            <a:endParaRPr b="1" sz="17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53" name="Google Shape;253;g2876bca0739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5650" y="2441600"/>
            <a:ext cx="10835399" cy="25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g2876bca0739_0_0"/>
          <p:cNvSpPr txBox="1"/>
          <p:nvPr/>
        </p:nvSpPr>
        <p:spPr>
          <a:xfrm>
            <a:off x="7189425" y="5002250"/>
            <a:ext cx="4528500" cy="1231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1700"/>
              <a:t>*16진수(Hexadecimal)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ko-KR" sz="1700"/>
              <a:t>15까지의 수를 1개 자리로 표현하는 방법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ko-KR" sz="1700"/>
              <a:t>1~9, a, b, c, d, e, f</a:t>
            </a:r>
            <a:endParaRPr sz="17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ko-KR" sz="1700"/>
              <a:t>구분자 0x </a:t>
            </a:r>
            <a:endParaRPr sz="17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3ce09acb5b_0_21"/>
          <p:cNvSpPr txBox="1"/>
          <p:nvPr/>
        </p:nvSpPr>
        <p:spPr>
          <a:xfrm>
            <a:off x="0" y="0"/>
            <a:ext cx="12192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937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b="1" lang="ko-KR" sz="22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우리가 사용하는 윈도우 메모장 소프트웨어에는 네가지 인코딩 방식을 제공합니다.</a:t>
            </a:r>
            <a:endParaRPr b="1" sz="22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60" name="Google Shape;260;g33ce09acb5b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926" y="811775"/>
            <a:ext cx="3750724" cy="141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g33ce09acb5b_0_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20400" y="650500"/>
            <a:ext cx="7870874" cy="593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3ce09acb5b_0_15"/>
          <p:cNvSpPr txBox="1"/>
          <p:nvPr/>
        </p:nvSpPr>
        <p:spPr>
          <a:xfrm>
            <a:off x="0" y="0"/>
            <a:ext cx="12192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17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[참고] 컴퓨터 내에서 문자를 처리하는 방법</a:t>
            </a:r>
            <a:endParaRPr b="1" sz="1700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67" name="Google Shape;267;g33ce09acb5b_0_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975" y="606000"/>
            <a:ext cx="9451825" cy="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g33ce09acb5b_0_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36225" y="1651175"/>
            <a:ext cx="5632500" cy="211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33ce09acb5b_0_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03988" y="4081200"/>
            <a:ext cx="5593775" cy="259122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33ce09acb5b_0_15"/>
          <p:cNvSpPr txBox="1"/>
          <p:nvPr/>
        </p:nvSpPr>
        <p:spPr>
          <a:xfrm>
            <a:off x="339775" y="1681700"/>
            <a:ext cx="371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AutoNum type="arabicPeriod"/>
            </a:pPr>
            <a:r>
              <a:rPr lang="ko-KR" sz="2200">
                <a:solidFill>
                  <a:schemeClr val="dk2"/>
                </a:solidFill>
              </a:rPr>
              <a:t>자주 반복되는 문자열 찾기</a:t>
            </a:r>
            <a:endParaRPr sz="2200">
              <a:solidFill>
                <a:schemeClr val="dk2"/>
              </a:solidFill>
            </a:endParaRPr>
          </a:p>
        </p:txBody>
      </p:sp>
      <p:sp>
        <p:nvSpPr>
          <p:cNvPr id="271" name="Google Shape;271;g33ce09acb5b_0_15"/>
          <p:cNvSpPr txBox="1"/>
          <p:nvPr/>
        </p:nvSpPr>
        <p:spPr>
          <a:xfrm>
            <a:off x="339775" y="4117950"/>
            <a:ext cx="371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200">
                <a:solidFill>
                  <a:schemeClr val="dk2"/>
                </a:solidFill>
              </a:rPr>
              <a:t>2. 길게 반복되는 문자열 찾기</a:t>
            </a:r>
            <a:endParaRPr sz="22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f30eb220a0_0_158"/>
          <p:cNvSpPr txBox="1"/>
          <p:nvPr/>
        </p:nvSpPr>
        <p:spPr>
          <a:xfrm>
            <a:off x="0" y="0"/>
            <a:ext cx="12192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ko-KR" sz="1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디지털 데이터의 종류</a:t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36550" lvl="1" marL="9144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algun Gothic"/>
              <a:buChar char="○"/>
            </a:pPr>
            <a:r>
              <a:rPr b="1" i="0" lang="ko-KR" sz="1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텍스트</a:t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365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algun Gothic"/>
              <a:buChar char="■"/>
            </a:pPr>
            <a:r>
              <a:rPr b="1" i="0" lang="ko-KR" sz="1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원-핫 인코딩</a:t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7" name="Google Shape;277;g2f30eb220a0_0_158"/>
          <p:cNvSpPr txBox="1"/>
          <p:nvPr/>
        </p:nvSpPr>
        <p:spPr>
          <a:xfrm>
            <a:off x="1108900" y="923175"/>
            <a:ext cx="9961500" cy="4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ko-K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예시 텍스트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ko-K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“I love machine learning” &gt; ["I", "love", "machine", "learning"]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ko-K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원-핫 인코딩을 위한 단어 위치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ko-K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원-핫 인코딩 결과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ko-K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[</a:t>
            </a:r>
            <a:r>
              <a:rPr b="0" i="0" lang="ko-KR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"I"</a:t>
            </a:r>
            <a:r>
              <a:rPr b="0" i="0" lang="ko-K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ko-KR" sz="16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"love"</a:t>
            </a:r>
            <a:r>
              <a:rPr b="0" i="0" lang="ko-K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ko-KR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"machine"</a:t>
            </a:r>
            <a:r>
              <a:rPr b="0" i="0" lang="ko-K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ko-KR" sz="16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"learning"</a:t>
            </a:r>
            <a:r>
              <a:rPr b="0" i="0" lang="ko-K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 &gt; [</a:t>
            </a:r>
            <a:r>
              <a:rPr b="0" i="0" lang="ko-KR" sz="16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[1, 0, 0, 0]</a:t>
            </a:r>
            <a:r>
              <a:rPr b="0" i="0" lang="ko-K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ko-KR" sz="16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[0, 1, 0, 0]</a:t>
            </a:r>
            <a:r>
              <a:rPr b="0" i="0" lang="ko-K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ko-KR" sz="16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[0, 0, 1, 0]</a:t>
            </a:r>
            <a:r>
              <a:rPr b="0" i="0" lang="ko-K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0" lang="ko-KR" sz="1600" u="none" cap="none" strike="noStrik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[0, 0, 0, 1]</a:t>
            </a:r>
            <a:r>
              <a:rPr b="0" i="0" lang="ko-KR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]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33ce09acb5b_0_13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3-4. </a:t>
            </a:r>
            <a:r>
              <a:rPr lang="ko-KR"/>
              <a:t>소리 데이터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ce09acb5b_0_93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-533400" lvl="0" marL="457200" rtl="0" algn="ctr">
              <a:spcBef>
                <a:spcPts val="0"/>
              </a:spcBef>
              <a:spcAft>
                <a:spcPts val="0"/>
              </a:spcAft>
              <a:buSzPts val="4800"/>
              <a:buAutoNum type="arabicPeriod"/>
            </a:pPr>
            <a:r>
              <a:rPr lang="ko-KR"/>
              <a:t>데이터를 수집하는 방법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2f30eb220a0_0_243"/>
          <p:cNvSpPr txBox="1"/>
          <p:nvPr/>
        </p:nvSpPr>
        <p:spPr>
          <a:xfrm>
            <a:off x="0" y="0"/>
            <a:ext cx="12192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ko-KR" sz="1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디지털 데이터의 종류</a:t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365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algun Gothic"/>
              <a:buChar char="■"/>
            </a:pPr>
            <a:r>
              <a:rPr b="1" i="0" lang="ko-KR" sz="1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소리</a:t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3655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algun Gothic"/>
              <a:buChar char="●"/>
            </a:pPr>
            <a:r>
              <a:rPr b="1" i="0" lang="ko-KR" sz="1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대기 중에서 미세한 기압의 파동을 일으켜 연속적인 크기의 진동으로 인간의 귀에 전달되는 신호</a:t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88" name="Google Shape;288;g2f30eb220a0_0_2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2476" y="1497175"/>
            <a:ext cx="10834350" cy="3430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f30eb220a0_0_252"/>
          <p:cNvSpPr txBox="1"/>
          <p:nvPr/>
        </p:nvSpPr>
        <p:spPr>
          <a:xfrm>
            <a:off x="0" y="0"/>
            <a:ext cx="12192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ko-KR" sz="1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디지털 데이터의 종류</a:t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365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algun Gothic"/>
              <a:buChar char="■"/>
            </a:pPr>
            <a:r>
              <a:rPr b="1" i="0" lang="ko-KR" sz="1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소리</a:t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36550" lvl="3" marL="18288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algun Gothic"/>
              <a:buChar char="●"/>
            </a:pPr>
            <a:r>
              <a:rPr b="1" i="0" lang="ko-KR" sz="1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아날로그 소리 데이터의 디지털화</a:t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294" name="Google Shape;294;g2f30eb220a0_0_2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0275" y="1261600"/>
            <a:ext cx="11136251" cy="382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2f30eb220a0_0_2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4325" y="1549063"/>
            <a:ext cx="825494" cy="154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2f30eb220a0_0_2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901032" y="1415500"/>
            <a:ext cx="825493" cy="154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g2f30eb220a0_0_252"/>
          <p:cNvSpPr txBox="1"/>
          <p:nvPr/>
        </p:nvSpPr>
        <p:spPr>
          <a:xfrm>
            <a:off x="465075" y="1281938"/>
            <a:ext cx="12789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ko-K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피에조 센서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g2f30eb220a0_0_252"/>
          <p:cNvSpPr txBox="1"/>
          <p:nvPr/>
        </p:nvSpPr>
        <p:spPr>
          <a:xfrm>
            <a:off x="10517744" y="1148375"/>
            <a:ext cx="1368300" cy="2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ko-KR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피에조 센서</a:t>
            </a:r>
            <a:endParaRPr b="0" i="0" sz="1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g2f30eb220a0_0_252"/>
          <p:cNvSpPr txBox="1"/>
          <p:nvPr/>
        </p:nvSpPr>
        <p:spPr>
          <a:xfrm>
            <a:off x="147575" y="4689075"/>
            <a:ext cx="18840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ko-KR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이미지 출처: 수학과 함께하는 인공지능 기초(EBS, 김성훈 외)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f30eb220a0_0_264"/>
          <p:cNvSpPr txBox="1"/>
          <p:nvPr/>
        </p:nvSpPr>
        <p:spPr>
          <a:xfrm>
            <a:off x="0" y="0"/>
            <a:ext cx="12192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619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●"/>
            </a:pPr>
            <a:r>
              <a:rPr b="1" i="0" lang="ko-KR" sz="1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디지털 데이터의 종류</a:t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36550" lvl="2" marL="13716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Malgun Gothic"/>
              <a:buChar char="■"/>
            </a:pPr>
            <a:r>
              <a:rPr b="1" i="0" lang="ko-KR" sz="17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소리 데이터의 변환 과정</a:t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305" name="Google Shape;305;g2f30eb220a0_0_264"/>
          <p:cNvPicPr preferRelativeResize="0"/>
          <p:nvPr/>
        </p:nvPicPr>
        <p:blipFill rotWithShape="1">
          <a:blip r:embed="rId3">
            <a:alphaModFix/>
          </a:blip>
          <a:srcRect b="33450" l="0" r="0" t="15604"/>
          <a:stretch/>
        </p:blipFill>
        <p:spPr>
          <a:xfrm>
            <a:off x="728255" y="1748360"/>
            <a:ext cx="10412869" cy="128191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6" name="Google Shape;306;g2f30eb220a0_0_264"/>
          <p:cNvGrpSpPr/>
          <p:nvPr/>
        </p:nvGrpSpPr>
        <p:grpSpPr>
          <a:xfrm>
            <a:off x="2634615" y="1560811"/>
            <a:ext cx="2442436" cy="1643121"/>
            <a:chOff x="4101975" y="3954150"/>
            <a:chExt cx="3752975" cy="3439650"/>
          </a:xfrm>
        </p:grpSpPr>
        <p:cxnSp>
          <p:nvCxnSpPr>
            <p:cNvPr id="307" name="Google Shape;307;g2f30eb220a0_0_264"/>
            <p:cNvCxnSpPr/>
            <p:nvPr/>
          </p:nvCxnSpPr>
          <p:spPr>
            <a:xfrm>
              <a:off x="4641675" y="7002425"/>
              <a:ext cx="3143400" cy="0"/>
            </a:xfrm>
            <a:prstGeom prst="straightConnector1">
              <a:avLst/>
            </a:prstGeom>
            <a:noFill/>
            <a:ln cap="flat" cmpd="sng" w="28575">
              <a:solidFill>
                <a:srgbClr val="1F497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08" name="Google Shape;308;g2f30eb220a0_0_264"/>
            <p:cNvCxnSpPr/>
            <p:nvPr/>
          </p:nvCxnSpPr>
          <p:spPr>
            <a:xfrm rot="10800000">
              <a:off x="4641675" y="4346825"/>
              <a:ext cx="0" cy="2655600"/>
            </a:xfrm>
            <a:prstGeom prst="straightConnector1">
              <a:avLst/>
            </a:prstGeom>
            <a:noFill/>
            <a:ln cap="flat" cmpd="sng" w="28575">
              <a:solidFill>
                <a:srgbClr val="1F497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309" name="Google Shape;309;g2f30eb220a0_0_264"/>
            <p:cNvSpPr txBox="1"/>
            <p:nvPr/>
          </p:nvSpPr>
          <p:spPr>
            <a:xfrm>
              <a:off x="7225850" y="7086300"/>
              <a:ext cx="6291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ko-KR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시간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g2f30eb220a0_0_264"/>
            <p:cNvSpPr txBox="1"/>
            <p:nvPr/>
          </p:nvSpPr>
          <p:spPr>
            <a:xfrm>
              <a:off x="4101975" y="3954150"/>
              <a:ext cx="10794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ko-KR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진폭(전압)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1" name="Google Shape;311;g2f30eb220a0_0_264"/>
          <p:cNvGrpSpPr/>
          <p:nvPr/>
        </p:nvGrpSpPr>
        <p:grpSpPr>
          <a:xfrm>
            <a:off x="5596350" y="1751787"/>
            <a:ext cx="2091199" cy="1483267"/>
            <a:chOff x="4641675" y="4346825"/>
            <a:chExt cx="3213275" cy="3046975"/>
          </a:xfrm>
        </p:grpSpPr>
        <p:cxnSp>
          <p:nvCxnSpPr>
            <p:cNvPr id="312" name="Google Shape;312;g2f30eb220a0_0_264"/>
            <p:cNvCxnSpPr/>
            <p:nvPr/>
          </p:nvCxnSpPr>
          <p:spPr>
            <a:xfrm>
              <a:off x="4641675" y="7002425"/>
              <a:ext cx="3143400" cy="0"/>
            </a:xfrm>
            <a:prstGeom prst="straightConnector1">
              <a:avLst/>
            </a:prstGeom>
            <a:noFill/>
            <a:ln cap="flat" cmpd="sng" w="28575">
              <a:solidFill>
                <a:srgbClr val="1F497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cxnSp>
          <p:nvCxnSpPr>
            <p:cNvPr id="313" name="Google Shape;313;g2f30eb220a0_0_264"/>
            <p:cNvCxnSpPr/>
            <p:nvPr/>
          </p:nvCxnSpPr>
          <p:spPr>
            <a:xfrm rot="10800000">
              <a:off x="4641675" y="4346825"/>
              <a:ext cx="0" cy="2655600"/>
            </a:xfrm>
            <a:prstGeom prst="straightConnector1">
              <a:avLst/>
            </a:prstGeom>
            <a:noFill/>
            <a:ln cap="flat" cmpd="sng" w="28575">
              <a:solidFill>
                <a:srgbClr val="1F497D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314" name="Google Shape;314;g2f30eb220a0_0_264"/>
            <p:cNvSpPr txBox="1"/>
            <p:nvPr/>
          </p:nvSpPr>
          <p:spPr>
            <a:xfrm>
              <a:off x="7225850" y="7086300"/>
              <a:ext cx="629100" cy="307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ko-KR" sz="1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시간</a:t>
              </a:r>
              <a:endParaRPr b="0" i="0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5" name="Google Shape;315;g2f30eb220a0_0_264"/>
          <p:cNvSpPr txBox="1"/>
          <p:nvPr/>
        </p:nvSpPr>
        <p:spPr>
          <a:xfrm>
            <a:off x="2079354" y="1020715"/>
            <a:ext cx="1993200" cy="415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ko-K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샘플링(표본화)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g2f30eb220a0_0_264"/>
          <p:cNvSpPr/>
          <p:nvPr/>
        </p:nvSpPr>
        <p:spPr>
          <a:xfrm>
            <a:off x="3012324" y="1955332"/>
            <a:ext cx="127200" cy="93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g2f30eb220a0_0_264"/>
          <p:cNvSpPr/>
          <p:nvPr/>
        </p:nvSpPr>
        <p:spPr>
          <a:xfrm>
            <a:off x="4717349" y="1955332"/>
            <a:ext cx="127200" cy="93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g2f30eb220a0_0_264"/>
          <p:cNvSpPr/>
          <p:nvPr/>
        </p:nvSpPr>
        <p:spPr>
          <a:xfrm>
            <a:off x="3488473" y="2007461"/>
            <a:ext cx="127200" cy="93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2f30eb220a0_0_264"/>
          <p:cNvSpPr/>
          <p:nvPr/>
        </p:nvSpPr>
        <p:spPr>
          <a:xfrm>
            <a:off x="3724099" y="2351214"/>
            <a:ext cx="127200" cy="93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g2f30eb220a0_0_264"/>
          <p:cNvSpPr/>
          <p:nvPr/>
        </p:nvSpPr>
        <p:spPr>
          <a:xfrm>
            <a:off x="3968820" y="2697756"/>
            <a:ext cx="127200" cy="93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2f30eb220a0_0_264"/>
          <p:cNvSpPr/>
          <p:nvPr/>
        </p:nvSpPr>
        <p:spPr>
          <a:xfrm>
            <a:off x="811527" y="1955326"/>
            <a:ext cx="127200" cy="93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2f30eb220a0_0_264"/>
          <p:cNvSpPr/>
          <p:nvPr/>
        </p:nvSpPr>
        <p:spPr>
          <a:xfrm>
            <a:off x="2536174" y="1955326"/>
            <a:ext cx="127200" cy="93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3" name="Google Shape;323;g2f30eb220a0_0_264"/>
          <p:cNvCxnSpPr/>
          <p:nvPr/>
        </p:nvCxnSpPr>
        <p:spPr>
          <a:xfrm>
            <a:off x="5204513" y="952500"/>
            <a:ext cx="0" cy="2203500"/>
          </a:xfrm>
          <a:prstGeom prst="straightConnector1">
            <a:avLst/>
          </a:prstGeom>
          <a:noFill/>
          <a:ln cap="flat" cmpd="sng" w="2857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24" name="Google Shape;324;g2f30eb220a0_0_264"/>
          <p:cNvSpPr/>
          <p:nvPr/>
        </p:nvSpPr>
        <p:spPr>
          <a:xfrm>
            <a:off x="1323552" y="2048769"/>
            <a:ext cx="127200" cy="93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2f30eb220a0_0_264"/>
          <p:cNvSpPr/>
          <p:nvPr/>
        </p:nvSpPr>
        <p:spPr>
          <a:xfrm>
            <a:off x="1577368" y="2388635"/>
            <a:ext cx="127200" cy="93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g2f30eb220a0_0_264"/>
          <p:cNvSpPr/>
          <p:nvPr/>
        </p:nvSpPr>
        <p:spPr>
          <a:xfrm>
            <a:off x="1803899" y="2697762"/>
            <a:ext cx="127200" cy="93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2f30eb220a0_0_264"/>
          <p:cNvSpPr/>
          <p:nvPr/>
        </p:nvSpPr>
        <p:spPr>
          <a:xfrm>
            <a:off x="2256375" y="2082208"/>
            <a:ext cx="127200" cy="93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2f30eb220a0_0_264"/>
          <p:cNvSpPr/>
          <p:nvPr/>
        </p:nvSpPr>
        <p:spPr>
          <a:xfrm>
            <a:off x="2039102" y="2870711"/>
            <a:ext cx="127200" cy="93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2f30eb220a0_0_264"/>
          <p:cNvSpPr/>
          <p:nvPr/>
        </p:nvSpPr>
        <p:spPr>
          <a:xfrm>
            <a:off x="977899" y="1781093"/>
            <a:ext cx="127200" cy="93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2f30eb220a0_0_264"/>
          <p:cNvSpPr/>
          <p:nvPr/>
        </p:nvSpPr>
        <p:spPr>
          <a:xfrm>
            <a:off x="3239823" y="1781094"/>
            <a:ext cx="127200" cy="93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2f30eb220a0_0_264"/>
          <p:cNvSpPr/>
          <p:nvPr/>
        </p:nvSpPr>
        <p:spPr>
          <a:xfrm>
            <a:off x="4215298" y="2870711"/>
            <a:ext cx="127200" cy="93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g2f30eb220a0_0_264"/>
          <p:cNvSpPr/>
          <p:nvPr/>
        </p:nvSpPr>
        <p:spPr>
          <a:xfrm>
            <a:off x="4489061" y="2082208"/>
            <a:ext cx="127200" cy="93300"/>
          </a:xfrm>
          <a:prstGeom prst="ellipse">
            <a:avLst/>
          </a:prstGeom>
          <a:solidFill>
            <a:srgbClr val="FF0000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g2f30eb220a0_0_264"/>
          <p:cNvSpPr txBox="1"/>
          <p:nvPr/>
        </p:nvSpPr>
        <p:spPr>
          <a:xfrm>
            <a:off x="214136" y="3339663"/>
            <a:ext cx="42117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ko-K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예시 그림은 1초 동안 8개의 데이터를 샘플링한 것이므로 ⅛ 초 간격으로 데이터를 추출한다는 의미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ko-K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예) 전화 8,000번, CD품질 오디오 44,100번, 고해상도 오디오 96,000번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g2f30eb220a0_0_264"/>
          <p:cNvSpPr txBox="1"/>
          <p:nvPr/>
        </p:nvSpPr>
        <p:spPr>
          <a:xfrm>
            <a:off x="5249175" y="1561451"/>
            <a:ext cx="702600" cy="1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ko-KR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진폭(전압)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g2f30eb220a0_0_264"/>
          <p:cNvSpPr txBox="1"/>
          <p:nvPr/>
        </p:nvSpPr>
        <p:spPr>
          <a:xfrm>
            <a:off x="5175" y="6303362"/>
            <a:ext cx="12261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ko-K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이미지 출처: Kuznetsov, Y.V. (2021). Image Sampling, Quantization, and Encoding. In: Principles of Image Printing Technology. Springer, Cham. https://doi.org/10.1007/978-3-030-60955-9_6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g2f30eb220a0_0_264"/>
          <p:cNvSpPr txBox="1"/>
          <p:nvPr/>
        </p:nvSpPr>
        <p:spPr>
          <a:xfrm>
            <a:off x="5972681" y="1020709"/>
            <a:ext cx="1182600" cy="415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ko-K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양자화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2f30eb220a0_0_264"/>
          <p:cNvSpPr txBox="1"/>
          <p:nvPr/>
        </p:nvSpPr>
        <p:spPr>
          <a:xfrm>
            <a:off x="9216353" y="1020709"/>
            <a:ext cx="1182600" cy="4155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i="0" lang="ko-KR" sz="1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부호화</a:t>
            </a:r>
            <a:endParaRPr b="1" i="0" sz="1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2f30eb220a0_0_264"/>
          <p:cNvSpPr/>
          <p:nvPr/>
        </p:nvSpPr>
        <p:spPr>
          <a:xfrm>
            <a:off x="5564379" y="1956973"/>
            <a:ext cx="127200" cy="85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ko-KR" sz="1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2f30eb220a0_0_264"/>
          <p:cNvSpPr/>
          <p:nvPr/>
        </p:nvSpPr>
        <p:spPr>
          <a:xfrm>
            <a:off x="7296121" y="1956973"/>
            <a:ext cx="127200" cy="85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ko-KR" sz="1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2f30eb220a0_0_264"/>
          <p:cNvSpPr/>
          <p:nvPr/>
        </p:nvSpPr>
        <p:spPr>
          <a:xfrm>
            <a:off x="6072524" y="2108589"/>
            <a:ext cx="127200" cy="85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ko-KR" sz="1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2f30eb220a0_0_264"/>
          <p:cNvSpPr/>
          <p:nvPr/>
        </p:nvSpPr>
        <p:spPr>
          <a:xfrm>
            <a:off x="6302870" y="2392860"/>
            <a:ext cx="127200" cy="85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ko-KR" sz="1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2f30eb220a0_0_264"/>
          <p:cNvSpPr/>
          <p:nvPr/>
        </p:nvSpPr>
        <p:spPr>
          <a:xfrm>
            <a:off x="6547591" y="2667531"/>
            <a:ext cx="127200" cy="85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ko-KR" sz="1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g2f30eb220a0_0_264"/>
          <p:cNvSpPr/>
          <p:nvPr/>
        </p:nvSpPr>
        <p:spPr>
          <a:xfrm>
            <a:off x="6067244" y="1835157"/>
            <a:ext cx="127200" cy="85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ko-KR" sz="1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b="0" i="0" sz="1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g2f30eb220a0_0_264"/>
          <p:cNvSpPr/>
          <p:nvPr/>
        </p:nvSpPr>
        <p:spPr>
          <a:xfrm>
            <a:off x="6794069" y="2824582"/>
            <a:ext cx="127200" cy="85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ko-KR" sz="1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b="0" i="0" sz="1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g2f30eb220a0_0_264"/>
          <p:cNvSpPr/>
          <p:nvPr/>
        </p:nvSpPr>
        <p:spPr>
          <a:xfrm>
            <a:off x="7067833" y="2108582"/>
            <a:ext cx="127200" cy="852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ko-KR" sz="170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700" u="none" cap="none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2f30eb220a0_0_264"/>
          <p:cNvSpPr/>
          <p:nvPr/>
        </p:nvSpPr>
        <p:spPr>
          <a:xfrm>
            <a:off x="7687827" y="1714969"/>
            <a:ext cx="182100" cy="12819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7" name="Google Shape;347;g2f30eb220a0_0_264"/>
          <p:cNvCxnSpPr/>
          <p:nvPr/>
        </p:nvCxnSpPr>
        <p:spPr>
          <a:xfrm>
            <a:off x="7923437" y="952500"/>
            <a:ext cx="0" cy="2203500"/>
          </a:xfrm>
          <a:prstGeom prst="straightConnector1">
            <a:avLst/>
          </a:prstGeom>
          <a:noFill/>
          <a:ln cap="flat" cmpd="sng" w="2857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8" name="Google Shape;348;g2f30eb220a0_0_264"/>
          <p:cNvSpPr txBox="1"/>
          <p:nvPr/>
        </p:nvSpPr>
        <p:spPr>
          <a:xfrm>
            <a:off x="5077134" y="3346803"/>
            <a:ext cx="29016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ko-K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각 샘플링된 값을 가장 가까운 디지털 값(숫자)으로 변환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ko-K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6,7,5,3,1,0,5,6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g2f30eb220a0_0_264"/>
          <p:cNvSpPr txBox="1"/>
          <p:nvPr/>
        </p:nvSpPr>
        <p:spPr>
          <a:xfrm>
            <a:off x="8259197" y="3342421"/>
            <a:ext cx="3096900" cy="6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</a:pPr>
            <a:r>
              <a:rPr b="0" i="0" lang="ko-K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변환된 디지털 값을 비트로 표현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175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</a:pPr>
            <a:r>
              <a:rPr b="0" i="0" lang="ko-KR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110,111,101,011,001,000,101,110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g2f30eb220a0_0_264"/>
          <p:cNvSpPr/>
          <p:nvPr/>
        </p:nvSpPr>
        <p:spPr>
          <a:xfrm>
            <a:off x="8742124" y="1781094"/>
            <a:ext cx="2302500" cy="1128300"/>
          </a:xfrm>
          <a:prstGeom prst="rect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f30eb220a0_0_418"/>
          <p:cNvSpPr txBox="1"/>
          <p:nvPr/>
        </p:nvSpPr>
        <p:spPr>
          <a:xfrm>
            <a:off x="0" y="0"/>
            <a:ext cx="12192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ko-KR" sz="2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4. </a:t>
            </a:r>
            <a:r>
              <a:rPr b="1" i="0" lang="ko-KR" sz="2800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정리</a:t>
            </a:r>
            <a:endParaRPr b="1" i="0" sz="2800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○"/>
            </a:pPr>
            <a:r>
              <a:rPr b="0" i="0" lang="ko-K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데이터란? 자연 현상이나 주변 환경을 관찰 및 측정하여 얻는 값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○"/>
            </a:pPr>
            <a:r>
              <a:rPr b="0" i="0" lang="ko-K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데이터를 수집하는 방법? 아날로그와 디지털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○"/>
            </a:pPr>
            <a:r>
              <a:rPr b="0" i="0" lang="ko-K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디지털 데이터의 종류</a:t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Google Shape;356;g2f30eb220a0_0_4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43600" y="2489399"/>
            <a:ext cx="1502299" cy="2003076"/>
          </a:xfrm>
          <a:prstGeom prst="rect">
            <a:avLst/>
          </a:prstGeom>
          <a:noFill/>
          <a:ln>
            <a:noFill/>
          </a:ln>
        </p:spPr>
      </p:pic>
      <p:sp>
        <p:nvSpPr>
          <p:cNvPr id="357" name="Google Shape;357;g2f30eb220a0_0_418"/>
          <p:cNvSpPr txBox="1"/>
          <p:nvPr/>
        </p:nvSpPr>
        <p:spPr>
          <a:xfrm>
            <a:off x="2593475" y="4662700"/>
            <a:ext cx="16098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ko-KR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텍스트</a:t>
            </a:r>
            <a:endParaRPr b="0" i="0" sz="28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58" name="Google Shape;358;g2f30eb220a0_0_418"/>
          <p:cNvSpPr txBox="1"/>
          <p:nvPr/>
        </p:nvSpPr>
        <p:spPr>
          <a:xfrm>
            <a:off x="5254575" y="4662700"/>
            <a:ext cx="16098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ko-KR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소리</a:t>
            </a:r>
            <a:endParaRPr b="0" i="0" sz="28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59" name="Google Shape;359;g2f30eb220a0_0_418"/>
          <p:cNvSpPr txBox="1"/>
          <p:nvPr/>
        </p:nvSpPr>
        <p:spPr>
          <a:xfrm>
            <a:off x="7689850" y="4662700"/>
            <a:ext cx="16098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ko-KR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이미지</a:t>
            </a:r>
            <a:endParaRPr b="0" i="0" sz="28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0" name="Google Shape;360;g2f30eb220a0_0_418"/>
          <p:cNvSpPr txBox="1"/>
          <p:nvPr/>
        </p:nvSpPr>
        <p:spPr>
          <a:xfrm>
            <a:off x="9948475" y="4662700"/>
            <a:ext cx="16098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ko-KR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영상</a:t>
            </a:r>
            <a:endParaRPr b="0" i="0" sz="28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361" name="Google Shape;361;g2f30eb220a0_0_4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81800" y="2349338"/>
            <a:ext cx="2143125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g2f30eb220a0_0_418"/>
          <p:cNvSpPr txBox="1"/>
          <p:nvPr/>
        </p:nvSpPr>
        <p:spPr>
          <a:xfrm>
            <a:off x="2338050" y="2891850"/>
            <a:ext cx="2441700" cy="140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ko-KR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“안녕하세요.”</a:t>
            </a:r>
            <a:endParaRPr b="0" i="0" sz="28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363" name="Google Shape;363;g2f30eb220a0_0_4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191775" y="2503513"/>
            <a:ext cx="1974851" cy="1974851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g2f30eb220a0_0_418"/>
          <p:cNvSpPr txBox="1"/>
          <p:nvPr/>
        </p:nvSpPr>
        <p:spPr>
          <a:xfrm>
            <a:off x="250175" y="4718050"/>
            <a:ext cx="1609800" cy="33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ko-KR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숫자</a:t>
            </a:r>
            <a:endParaRPr b="0" i="0" sz="28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5" name="Google Shape;365;g2f30eb220a0_0_418"/>
          <p:cNvSpPr txBox="1"/>
          <p:nvPr/>
        </p:nvSpPr>
        <p:spPr>
          <a:xfrm>
            <a:off x="67625" y="3155100"/>
            <a:ext cx="1974900" cy="114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ko-KR" sz="2800" u="none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1, 1.0</a:t>
            </a:r>
            <a:endParaRPr b="0" i="0" sz="2800" u="none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f5637f3539_0_0"/>
          <p:cNvSpPr txBox="1"/>
          <p:nvPr/>
        </p:nvSpPr>
        <p:spPr>
          <a:xfrm>
            <a:off x="0" y="0"/>
            <a:ext cx="12192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gun Gothic"/>
              <a:buChar char="●"/>
            </a:pPr>
            <a:r>
              <a:rPr b="1" i="0" lang="ko-KR" sz="28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(도입) 생각열기</a:t>
            </a:r>
            <a:endParaRPr b="1" i="0" sz="28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406400" lvl="1" marL="914400" marR="0" rtl="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gun Gothic"/>
              <a:buChar char="○"/>
            </a:pPr>
            <a:r>
              <a:rPr b="1" i="0" lang="ko-KR" sz="28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소중한 기억을 담은 사진 한장</a:t>
            </a:r>
            <a:endParaRPr b="1" i="0" sz="2800" u="sng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84" name="Google Shape;84;g2f5637f3539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4125" y="1339000"/>
            <a:ext cx="3298549" cy="43980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f30eb220a0_0_0"/>
          <p:cNvSpPr txBox="1"/>
          <p:nvPr/>
        </p:nvSpPr>
        <p:spPr>
          <a:xfrm>
            <a:off x="0" y="0"/>
            <a:ext cx="12192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gun Gothic"/>
              <a:buChar char="●"/>
            </a:pPr>
            <a:r>
              <a:rPr b="1" i="0" lang="ko-KR" sz="28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(도입) 생각열기</a:t>
            </a:r>
            <a:endParaRPr b="1" i="0" sz="28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406400" lvl="1" marL="914400" marR="0" rtl="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gun Gothic"/>
              <a:buChar char="○"/>
            </a:pPr>
            <a:r>
              <a:rPr b="1" i="0" lang="ko-KR" sz="28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데이터로 보는 세상</a:t>
            </a:r>
            <a:endParaRPr b="1" i="0" sz="2800" u="sng" cap="none" strike="noStrike">
              <a:solidFill>
                <a:srgbClr val="000000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90" name="Google Shape;90;g2f30eb220a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3975" y="1664725"/>
            <a:ext cx="3155819" cy="420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2f30eb220a0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65175" y="1664725"/>
            <a:ext cx="2838975" cy="4249649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"/>
          <p:cNvSpPr txBox="1"/>
          <p:nvPr/>
        </p:nvSpPr>
        <p:spPr>
          <a:xfrm>
            <a:off x="0" y="0"/>
            <a:ext cx="12192000" cy="48601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06400" lvl="0" marL="457200" marR="0" rtl="0" algn="just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algun Gothic"/>
              <a:buChar char="●"/>
            </a:pPr>
            <a:r>
              <a:rPr b="1" i="0" lang="ko-KR" sz="28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데이터(data, 자료)</a:t>
            </a:r>
            <a:endParaRPr b="1" i="0" sz="28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○"/>
            </a:pPr>
            <a:r>
              <a:rPr b="0" i="0" lang="ko-KR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자연 현상이나 주변 환경을 관찰 및 측정하여 얻는 값</a:t>
            </a:r>
            <a:endParaRPr b="1" i="0" sz="28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97" name="Google Shape;97;p4"/>
          <p:cNvPicPr preferRelativeResize="0"/>
          <p:nvPr/>
        </p:nvPicPr>
        <p:blipFill rotWithShape="1">
          <a:blip r:embed="rId4">
            <a:alphaModFix/>
          </a:blip>
          <a:srcRect b="18012" l="14449" r="0" t="0"/>
          <a:stretch/>
        </p:blipFill>
        <p:spPr>
          <a:xfrm>
            <a:off x="2748774" y="1343875"/>
            <a:ext cx="6038024" cy="343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f30eb220a0_0_27"/>
          <p:cNvSpPr txBox="1"/>
          <p:nvPr/>
        </p:nvSpPr>
        <p:spPr>
          <a:xfrm>
            <a:off x="0" y="0"/>
            <a:ext cx="12192000" cy="48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1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●"/>
            </a:pPr>
            <a:r>
              <a:rPr b="1" i="0" lang="ko-KR" sz="28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데이터를 수집하는 방법</a:t>
            </a:r>
            <a:endParaRPr b="1" i="0" sz="28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431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○"/>
            </a:pPr>
            <a:r>
              <a:rPr b="1" i="0" lang="ko-KR" sz="2800" u="sng" cap="none" strike="noStrik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아날로그, 디지털</a:t>
            </a:r>
            <a:endParaRPr b="1" i="0" sz="2800" u="sng" cap="none" strike="noStrik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  <a:p>
            <a:pPr indent="-3746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■"/>
            </a:pPr>
            <a:r>
              <a:rPr b="0" i="0" lang="ko-KR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아날로그: 연속적이며 많은 정보를 담고 있지만, 데이터의 저장과 관리가 불편하다.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746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■"/>
            </a:pPr>
            <a:r>
              <a:rPr b="0" i="0" lang="ko-KR" sz="2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디지털: 비연속적이며 정보의 손실이 일부 있지만, 데이터의 저장과 관리가 용이하다. </a:t>
            </a:r>
            <a:endParaRPr b="0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g2f30eb220a0_0_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74500" y="1884458"/>
            <a:ext cx="5471351" cy="4222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g2f30eb220a0_0_27"/>
          <p:cNvPicPr preferRelativeResize="0"/>
          <p:nvPr/>
        </p:nvPicPr>
        <p:blipFill rotWithShape="1">
          <a:blip r:embed="rId5">
            <a:alphaModFix/>
          </a:blip>
          <a:srcRect b="18012" l="14449" r="57155" t="0"/>
          <a:stretch/>
        </p:blipFill>
        <p:spPr>
          <a:xfrm>
            <a:off x="2815673" y="2379800"/>
            <a:ext cx="844025" cy="144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2f30eb220a0_0_27"/>
          <p:cNvPicPr preferRelativeResize="0"/>
          <p:nvPr/>
        </p:nvPicPr>
        <p:blipFill rotWithShape="1">
          <a:blip r:embed="rId5">
            <a:alphaModFix/>
          </a:blip>
          <a:srcRect b="29946" l="52446" r="0" t="25780"/>
          <a:stretch/>
        </p:blipFill>
        <p:spPr>
          <a:xfrm>
            <a:off x="2546046" y="5059500"/>
            <a:ext cx="1383275" cy="764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g2f30eb220a0_0_27"/>
          <p:cNvSpPr txBox="1"/>
          <p:nvPr/>
        </p:nvSpPr>
        <p:spPr>
          <a:xfrm>
            <a:off x="522800" y="3471475"/>
            <a:ext cx="1505700" cy="1191900"/>
          </a:xfrm>
          <a:prstGeom prst="rect">
            <a:avLst/>
          </a:prstGeom>
          <a:solidFill>
            <a:srgbClr val="CFE2F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 sz="2800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기온</a:t>
            </a:r>
            <a:endParaRPr sz="2800">
              <a:solidFill>
                <a:schemeClr val="dk1"/>
              </a:solidFill>
              <a:highlight>
                <a:srgbClr val="FFFF00"/>
              </a:highlight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107" name="Google Shape;107;g2f30eb220a0_0_27"/>
          <p:cNvCxnSpPr>
            <a:stCxn id="106" idx="3"/>
            <a:endCxn id="104" idx="1"/>
          </p:cNvCxnSpPr>
          <p:nvPr/>
        </p:nvCxnSpPr>
        <p:spPr>
          <a:xfrm flipH="1" rot="10800000">
            <a:off x="2028500" y="3103225"/>
            <a:ext cx="787200" cy="96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Google Shape;108;g2f30eb220a0_0_27"/>
          <p:cNvCxnSpPr>
            <a:stCxn id="106" idx="3"/>
            <a:endCxn id="105" idx="1"/>
          </p:cNvCxnSpPr>
          <p:nvPr/>
        </p:nvCxnSpPr>
        <p:spPr>
          <a:xfrm>
            <a:off x="2028500" y="4067425"/>
            <a:ext cx="517500" cy="137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Google Shape;109;g2f30eb220a0_0_27"/>
          <p:cNvCxnSpPr>
            <a:stCxn id="104" idx="3"/>
          </p:cNvCxnSpPr>
          <p:nvPr/>
        </p:nvCxnSpPr>
        <p:spPr>
          <a:xfrm>
            <a:off x="3659698" y="3103237"/>
            <a:ext cx="1693800" cy="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" name="Google Shape;110;g2f30eb220a0_0_27"/>
          <p:cNvCxnSpPr>
            <a:stCxn id="105" idx="3"/>
          </p:cNvCxnSpPr>
          <p:nvPr/>
        </p:nvCxnSpPr>
        <p:spPr>
          <a:xfrm>
            <a:off x="3929321" y="5441812"/>
            <a:ext cx="1445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3ce09acb5b_0_97"/>
          <p:cNvSpPr txBox="1"/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2. </a:t>
            </a:r>
            <a:r>
              <a:rPr lang="ko-KR"/>
              <a:t>컴퓨터에서의 디지털 표현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3ce09acb5b_0_101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ko-KR"/>
              <a:t>비트와 바이트</a:t>
            </a:r>
            <a:endParaRPr/>
          </a:p>
        </p:txBody>
      </p:sp>
      <p:sp>
        <p:nvSpPr>
          <p:cNvPr id="121" name="Google Shape;121;g33ce09acb5b_0_101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ko-KR"/>
              <a:t>컴퓨터는 모든 자료를 0과 1인 비트(bit)로 인식하고 표현하는 장치</a:t>
            </a:r>
            <a:endParaRPr/>
          </a:p>
        </p:txBody>
      </p:sp>
      <p:pic>
        <p:nvPicPr>
          <p:cNvPr id="122" name="Google Shape;122;g33ce09acb5b_0_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025" y="2217175"/>
            <a:ext cx="5793500" cy="301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g33ce09acb5b_0_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29625" y="2251688"/>
            <a:ext cx="5862375" cy="200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g33ce09acb5b_0_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66275" y="4833525"/>
            <a:ext cx="4152900" cy="158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2024-06-29T10:40:15.000</dcterms:created>
  <dc:creator>hyunha hwang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