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0DBB445-0D32-45DB-A8D9-19A5C19ADB72}">
  <a:tblStyle styleId="{B0DBB445-0D32-45DB-A8D9-19A5C19ADB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slide" Target="slides/slide18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hankyung.com/article/202501315962i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2c58dac1a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32c58dac1a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2c58dac1a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32c58dac1a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32c58dac1a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32c58dac1a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346520fe8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346520fe8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32c58dac1a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32c58dac1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2c58dac1a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2c58dac1a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2c88d4f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2c88d4f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2c88d4fa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32c88d4fa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2c58dac1a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32c58dac1a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46520fe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46520fe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346520fe8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346520fe8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2c58dac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2c58dac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2c58dac1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32c58dac1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2c58dac1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32c58dac1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2c58dac1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32c58dac1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800" u="sng">
                <a:solidFill>
                  <a:schemeClr val="hlink"/>
                </a:solidFill>
                <a:hlinkClick r:id="rId2"/>
              </a:rPr>
              <a:t>https://www.hankyung.com/article/202501315962i</a:t>
            </a:r>
            <a:r>
              <a:rPr lang="ko" sz="2800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2c58dac1a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32c58dac1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2c58dac1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32c58dac1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541375" y="0"/>
            <a:ext cx="603275" cy="6032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hyperlink" Target="https://www.hani.co.kr/arti/international/international_general/1095858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ryankim@csu.ac.k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22.png"/><Relationship Id="rId7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7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hyperlink" Target="https://www.mk.co.kr/news/culture/108838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1</a:t>
            </a:r>
            <a:r>
              <a:rPr lang="ko"/>
              <a:t>차시. 오리엔테이션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680875"/>
            <a:ext cx="8520600" cy="11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/>
          </a:bodyPr>
          <a:lstStyle/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총신대 호크마교양교육원 융합SW 전공 </a:t>
            </a:r>
            <a:endParaRPr/>
          </a:p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총신대 원격교육센터장 / 총신대 미디어연구소장 </a:t>
            </a:r>
            <a:endParaRPr/>
          </a:p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교수 김성훈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신앙인에게 AI는 어떤 영향을 미치고 있을까?</a:t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450" y="1170125"/>
            <a:ext cx="5845924" cy="260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0" y="4820400"/>
            <a:ext cx="8243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2"/>
                </a:solidFill>
              </a:rPr>
              <a:t>출처: </a:t>
            </a:r>
            <a:r>
              <a:rPr lang="ko" sz="900" u="sng">
                <a:solidFill>
                  <a:schemeClr val="hlink"/>
                </a:solidFill>
                <a:hlinkClick r:id="rId4"/>
              </a:rPr>
              <a:t>https://www.hani.co.kr/arti/international/international_general/1095858.html</a:t>
            </a:r>
            <a:r>
              <a:rPr lang="ko" sz="900">
                <a:solidFill>
                  <a:schemeClr val="dk2"/>
                </a:solidFill>
              </a:rPr>
              <a:t> </a:t>
            </a:r>
            <a:endParaRPr sz="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이에 대한 의견은?</a:t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150" y="1189475"/>
            <a:ext cx="7302524" cy="354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11700" y="1444425"/>
            <a:ext cx="8520600" cy="17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AI </a:t>
            </a:r>
            <a:r>
              <a:rPr lang="ko"/>
              <a:t>주님에 빠진 청년에게 </a:t>
            </a:r>
            <a:endParaRPr/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우리는 뭐라 말 할 수 있을까?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2. </a:t>
            </a:r>
            <a:r>
              <a:rPr lang="ko"/>
              <a:t>강의 계획서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강의 목표</a:t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인공지능의 개요와 인공지능의 발달사 및 최근 응용동향을 탐색한다.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인공지능과 관련된 최신의 지식을 포괄적으로 이해하며 지식 표현 및 추론, 탐색, 기계학습, 인식 등의 인공지능 기술 전분야에 대해 알아본다.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기계학습의 개념 및 학습 방법을 깊이 이해하고, 실습한다.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다양한 인공지능 서비스들을 체험한다.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주차별 강의 내용</a:t>
            </a:r>
            <a:endParaRPr/>
          </a:p>
        </p:txBody>
      </p:sp>
      <p:graphicFrame>
        <p:nvGraphicFramePr>
          <p:cNvPr id="154" name="Google Shape;154;p27"/>
          <p:cNvGraphicFramePr/>
          <p:nvPr/>
        </p:nvGraphicFramePr>
        <p:xfrm>
          <a:off x="681525" y="1333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{B0DBB445-0D32-45DB-A8D9-19A5C19ADB72}</a:tableStyleId>
              </a:tblPr>
              <a:tblGrid>
                <a:gridCol w="464600"/>
                <a:gridCol w="3154900"/>
                <a:gridCol w="556550"/>
                <a:gridCol w="3062950"/>
              </a:tblGrid>
              <a:tr h="405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주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내용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주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내용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데이터와 인공지능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기계학습의 종류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인공지능의 역사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분류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탐색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회귀, 군집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인식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딥러닝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solidFill>
                            <a:schemeClr val="dk1"/>
                          </a:solidFill>
                        </a:rPr>
                        <a:t>기계학습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생성형 AI와 챗봇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>
                          <a:solidFill>
                            <a:schemeClr val="dk1"/>
                          </a:solidFill>
                        </a:rPr>
                        <a:t>지식 표현 및 추론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14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인공지능 윤리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중간고사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15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기말고사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수업 진행 방식</a:t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차시 구성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1~2</a:t>
            </a:r>
            <a:r>
              <a:rPr lang="ko"/>
              <a:t>차시: 교수자 이론 설명 및 체험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3차시: 개별 과제 수행 및 개별 피드백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과제 예시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(선택형) 다음 중 인공지능에 대한 정의로 적절한 것을 모두 고르시오.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(서술형) 수업 시간에 설명된 탐색 모델을 우리의 삶에 활용할 수 있는 방법을 제시하시오.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평가</a:t>
            </a:r>
            <a:endParaRPr/>
          </a:p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배점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출석: 20%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중간: 30%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기말: 30%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과제: 20%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중간고사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개념에 대한 이해를 주로 묻는 선택형 및 서술형 평가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기말고사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서술형 평가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(예) AI를 신앙 생활의 중심으로 삼아, 기도나 신앙고백을 AI에게 의존하는 청년들에게 올바른 신앙인의 입장에서 AI의 순기능과 역기능을 설명하고, AI를 어떻게 활용해야 바람직한 신앙생활이 될 수 있는지 논하시오.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3. Q &amp; A</a:t>
            </a:r>
            <a:endParaRPr/>
          </a:p>
        </p:txBody>
      </p:sp>
      <p:sp>
        <p:nvSpPr>
          <p:cNvPr id="172" name="Google Shape;172;p30"/>
          <p:cNvSpPr txBox="1"/>
          <p:nvPr/>
        </p:nvSpPr>
        <p:spPr>
          <a:xfrm>
            <a:off x="312900" y="3080625"/>
            <a:ext cx="278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3" name="Google Shape;173;p30"/>
          <p:cNvSpPr txBox="1"/>
          <p:nvPr/>
        </p:nvSpPr>
        <p:spPr>
          <a:xfrm>
            <a:off x="520975" y="3259650"/>
            <a:ext cx="3832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ko" sz="1800">
                <a:solidFill>
                  <a:srgbClr val="595959"/>
                </a:solidFill>
              </a:rPr>
              <a:t>연구실: 제1종합관 421호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ko" sz="1800">
                <a:solidFill>
                  <a:srgbClr val="595959"/>
                </a:solidFill>
              </a:rPr>
              <a:t>이메일: </a:t>
            </a:r>
            <a:r>
              <a:rPr lang="ko" sz="18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ryankim@csu.ac.kr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ko" sz="1800">
                <a:solidFill>
                  <a:srgbClr val="595959"/>
                </a:solidFill>
              </a:rPr>
              <a:t>연락처: 010-3837-6461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ko" sz="1800">
                <a:solidFill>
                  <a:srgbClr val="595959"/>
                </a:solidFill>
              </a:rPr>
              <a:t>대면문의: 월 or 금, 10~18시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순서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ko"/>
              <a:t>신앙인에게 AI 이해가 필요한 이유는?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ko"/>
              <a:t>강의 소개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ko"/>
              <a:t>Q &amp; 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457200" lvl="0" marL="457200" rtl="0" algn="ctr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ko"/>
              <a:t>신앙인에게 AI 이해가 필요한 이유는?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AI</a:t>
            </a:r>
            <a:r>
              <a:rPr lang="ko"/>
              <a:t>는 세상속에서 어떤 영향을 미치고 있을까?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539468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675150"/>
            <a:ext cx="5539475" cy="13741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5833800" y="1170125"/>
            <a:ext cx="3270900" cy="3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300">
                <a:solidFill>
                  <a:schemeClr val="dk1"/>
                </a:solidFill>
              </a:rPr>
              <a:t>📌 프롬프트 엔지니어링이란?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ko" sz="1100">
                <a:solidFill>
                  <a:schemeClr val="dk1"/>
                </a:solidFill>
              </a:rPr>
              <a:t>AI에게 </a:t>
            </a:r>
            <a:r>
              <a:rPr b="1" lang="ko" sz="1100">
                <a:solidFill>
                  <a:schemeClr val="dk1"/>
                </a:solidFill>
              </a:rPr>
              <a:t>더 정확하고 유용한 답변</a:t>
            </a:r>
            <a:r>
              <a:rPr lang="ko" sz="1100">
                <a:solidFill>
                  <a:schemeClr val="dk1"/>
                </a:solidFill>
              </a:rPr>
              <a:t>을 얻기 위한 질문 설계 기술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300">
                <a:solidFill>
                  <a:schemeClr val="dk1"/>
                </a:solidFill>
              </a:rPr>
              <a:t>🎯 왜 중요한가?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ko" sz="1100">
                <a:solidFill>
                  <a:schemeClr val="dk1"/>
                </a:solidFill>
              </a:rPr>
              <a:t>AI 활용 </a:t>
            </a:r>
            <a:r>
              <a:rPr b="1" lang="ko" sz="1100">
                <a:solidFill>
                  <a:schemeClr val="dk1"/>
                </a:solidFill>
              </a:rPr>
              <a:t>효율 극대화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ko" sz="1100">
                <a:solidFill>
                  <a:schemeClr val="dk1"/>
                </a:solidFill>
              </a:rPr>
              <a:t>환각(Hallucination) 효과 감소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300">
                <a:solidFill>
                  <a:schemeClr val="dk1"/>
                </a:solidFill>
              </a:rPr>
              <a:t>🛠 예시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ko" sz="1100">
                <a:solidFill>
                  <a:schemeClr val="dk1"/>
                </a:solidFill>
              </a:rPr>
              <a:t>❌ </a:t>
            </a:r>
            <a:r>
              <a:rPr b="1" lang="ko" sz="1100">
                <a:solidFill>
                  <a:schemeClr val="dk1"/>
                </a:solidFill>
              </a:rPr>
              <a:t>"좋은 수업을 만들려면?"</a:t>
            </a:r>
            <a:r>
              <a:rPr lang="ko" sz="1100">
                <a:solidFill>
                  <a:schemeClr val="dk1"/>
                </a:solidFill>
              </a:rPr>
              <a:t> → 답변이 모호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ko" sz="1100">
                <a:solidFill>
                  <a:schemeClr val="dk1"/>
                </a:solidFill>
              </a:rPr>
              <a:t>✅ </a:t>
            </a:r>
            <a:r>
              <a:rPr b="1" lang="ko" sz="1100">
                <a:solidFill>
                  <a:schemeClr val="dk1"/>
                </a:solidFill>
              </a:rPr>
              <a:t>"효과적인 수업 설계를 위한 3가지 핵심 요소는?"</a:t>
            </a:r>
            <a:r>
              <a:rPr lang="ko" sz="1100">
                <a:solidFill>
                  <a:schemeClr val="dk1"/>
                </a:solidFill>
              </a:rPr>
              <a:t> → 구체적이고 실용적인 답변 유도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왜 직접 만들지 않고 활용에만 집중할까?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571752" cy="10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3125" y="1788675"/>
            <a:ext cx="2171025" cy="32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1575" y="1242725"/>
            <a:ext cx="4360150" cy="14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1049" y="2760651"/>
            <a:ext cx="1835192" cy="21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1050" y="2412900"/>
            <a:ext cx="2039549" cy="130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AI </a:t>
            </a:r>
            <a:r>
              <a:rPr lang="ko"/>
              <a:t>발전의</a:t>
            </a:r>
            <a:r>
              <a:rPr lang="ko"/>
              <a:t> 새로운 변곡점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637" y="2260843"/>
            <a:ext cx="3771750" cy="272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350" y="1255283"/>
            <a:ext cx="3886277" cy="76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6750" y="484876"/>
            <a:ext cx="4505548" cy="67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86238" y="2676650"/>
            <a:ext cx="4711811" cy="2312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86250" y="1745975"/>
            <a:ext cx="4582576" cy="8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세상속 AI의 영향력은 더욱 커질 것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50" y="1105626"/>
            <a:ext cx="3499148" cy="8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447" y="2113650"/>
            <a:ext cx="3614676" cy="101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200" y="3099977"/>
            <a:ext cx="2817874" cy="193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1555" y="1146604"/>
            <a:ext cx="4666418" cy="8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80750" y="2001600"/>
            <a:ext cx="3249801" cy="305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신앙인에게 AI는 어떤 영향을 미치고 있을까?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2879163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0000" y="1170122"/>
            <a:ext cx="6044000" cy="163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신앙인에게 AI는 어떤 영향을 미치고 있을까?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650" y="1039500"/>
            <a:ext cx="7530465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0" y="4820400"/>
            <a:ext cx="8243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2"/>
                </a:solidFill>
              </a:rPr>
              <a:t>출처: </a:t>
            </a:r>
            <a:r>
              <a:rPr lang="ko" sz="900" u="sng">
                <a:solidFill>
                  <a:schemeClr val="hlink"/>
                </a:solidFill>
                <a:hlinkClick r:id="rId4"/>
              </a:rPr>
              <a:t>https://www.mk.co.kr/news/culture/10883891</a:t>
            </a:r>
            <a:r>
              <a:rPr lang="ko" sz="900">
                <a:solidFill>
                  <a:schemeClr val="dk2"/>
                </a:solidFill>
              </a:rPr>
              <a:t> </a:t>
            </a:r>
            <a:endParaRPr sz="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